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3ebebdcd7a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3ebebdcd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put on seperate piece of paper.</a:t>
            </a:r>
            <a:endParaRPr/>
          </a:p>
        </p:txBody>
      </p:sp>
      <p:sp>
        <p:nvSpPr>
          <p:cNvPr id="179" name="Google Shape;179;p4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put on seperate piece of paper.</a:t>
            </a:r>
            <a:endParaRPr/>
          </a:p>
        </p:txBody>
      </p:sp>
      <p:sp>
        <p:nvSpPr>
          <p:cNvPr id="185" name="Google Shape;185;p4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7780ff39b8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7780ff39b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3ebebdcd7a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3ebebdcd7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3ebebdc4b6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3ebebdc4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3ebebdc4b6_0_221: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3ebebdc4b6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3ebebdc4b6_0_27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3ebebdc4b6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28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52" name="Google Shape;52;p1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28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58" name="Google Shape;58;p14"/>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1600"/>
              </a:spcBef>
              <a:spcAft>
                <a:spcPts val="16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1600"/>
              </a:spcBef>
              <a:spcAft>
                <a:spcPts val="16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7"/>
        <p:cNvGrpSpPr/>
        <p:nvPr/>
      </p:nvGrpSpPr>
      <p:grpSpPr>
        <a:xfrm>
          <a:off x="0" y="0"/>
          <a:ext cx="0" cy="0"/>
          <a:chOff x="0" y="0"/>
          <a:chExt cx="0" cy="0"/>
        </a:xfrm>
      </p:grpSpPr>
      <p:sp>
        <p:nvSpPr>
          <p:cNvPr id="68" name="Google Shape;68;p16"/>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69" name="Google Shape;69;p16"/>
          <p:cNvSpPr txBox="1">
            <a:spLocks noGrp="1"/>
          </p:cNvSpPr>
          <p:nvPr>
            <p:ph type="subTitle" idx="1"/>
          </p:nvPr>
        </p:nvSpPr>
        <p:spPr>
          <a:xfrm>
            <a:off x="685800" y="3786738"/>
            <a:ext cx="77724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0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70" name="Google Shape;70;p16"/>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3" name="Google Shape;73;p17"/>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74" name="Google Shape;74;p17"/>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7" name="Google Shape;77;p18"/>
          <p:cNvSpPr txBox="1">
            <a:spLocks noGrp="1"/>
          </p:cNvSpPr>
          <p:nvPr>
            <p:ph type="body" idx="1"/>
          </p:nvPr>
        </p:nvSpPr>
        <p:spPr>
          <a:xfrm>
            <a:off x="457200" y="1600200"/>
            <a:ext cx="3994500" cy="4967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78" name="Google Shape;78;p18"/>
          <p:cNvSpPr txBox="1">
            <a:spLocks noGrp="1"/>
          </p:cNvSpPr>
          <p:nvPr>
            <p:ph type="body" idx="2"/>
          </p:nvPr>
        </p:nvSpPr>
        <p:spPr>
          <a:xfrm>
            <a:off x="4692274" y="1600200"/>
            <a:ext cx="3994500" cy="4967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79" name="Google Shape;79;p18"/>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2" name="Google Shape;82;p19"/>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3"/>
        <p:cNvGrpSpPr/>
        <p:nvPr/>
      </p:nvGrpSpPr>
      <p:grpSpPr>
        <a:xfrm>
          <a:off x="0" y="0"/>
          <a:ext cx="0" cy="0"/>
          <a:chOff x="0" y="0"/>
          <a:chExt cx="0" cy="0"/>
        </a:xfrm>
      </p:grpSpPr>
      <p:sp>
        <p:nvSpPr>
          <p:cNvPr id="84" name="Google Shape;84;p20"/>
          <p:cNvSpPr txBox="1">
            <a:spLocks noGrp="1"/>
          </p:cNvSpPr>
          <p:nvPr>
            <p:ph type="body" idx="1"/>
          </p:nvPr>
        </p:nvSpPr>
        <p:spPr>
          <a:xfrm>
            <a:off x="457200" y="5875079"/>
            <a:ext cx="8229600" cy="692700"/>
          </a:xfrm>
          <a:prstGeom prst="rect">
            <a:avLst/>
          </a:prstGeom>
        </p:spPr>
        <p:txBody>
          <a:bodyPr spcFirstLastPara="1" wrap="square" lIns="91425" tIns="91425" rIns="91425" bIns="91425" anchor="t" anchorCtr="0">
            <a:noAutofit/>
          </a:bodyPr>
          <a:lstStyle>
            <a:lvl1pPr marL="457200" lvl="0" indent="-228600" algn="ctr" rtl="0">
              <a:spcBef>
                <a:spcPts val="360"/>
              </a:spcBef>
              <a:spcAft>
                <a:spcPts val="0"/>
              </a:spcAft>
              <a:buSzPts val="1800"/>
              <a:buNone/>
              <a:defRPr sz="1800"/>
            </a:lvl1pPr>
          </a:lstStyle>
          <a:p>
            <a:endParaRPr/>
          </a:p>
        </p:txBody>
      </p:sp>
      <p:sp>
        <p:nvSpPr>
          <p:cNvPr id="85" name="Google Shape;85;p20"/>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21"/>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8"/>
        <p:cNvGrpSpPr/>
        <p:nvPr/>
      </p:nvGrpSpPr>
      <p:grpSpPr>
        <a:xfrm>
          <a:off x="0" y="0"/>
          <a:ext cx="0" cy="0"/>
          <a:chOff x="0" y="0"/>
          <a:chExt cx="0" cy="0"/>
        </a:xfrm>
      </p:grpSpPr>
      <p:sp>
        <p:nvSpPr>
          <p:cNvPr id="89" name="Google Shape;89;p2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600"/>
              <a:buFont typeface="Calibri"/>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0" name="Google Shape;90;p22"/>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lvl="0" indent="-419100" algn="l" rtl="0">
              <a:spcBef>
                <a:spcPts val="640"/>
              </a:spcBef>
              <a:spcAft>
                <a:spcPts val="0"/>
              </a:spcAft>
              <a:buClr>
                <a:schemeClr val="dk1"/>
              </a:buClr>
              <a:buSzPts val="3000"/>
              <a:buFont typeface="Arial"/>
              <a:buChar char="•"/>
              <a:defRPr/>
            </a:lvl1pPr>
            <a:lvl2pPr marL="914400" lvl="1" indent="-381000" algn="l" rtl="0">
              <a:spcBef>
                <a:spcPts val="560"/>
              </a:spcBef>
              <a:spcAft>
                <a:spcPts val="0"/>
              </a:spcAft>
              <a:buClr>
                <a:schemeClr val="dk1"/>
              </a:buClr>
              <a:buSzPts val="2400"/>
              <a:buFont typeface="Arial"/>
              <a:buChar char="–"/>
              <a:defRPr/>
            </a:lvl2pPr>
            <a:lvl3pPr marL="1371600" lvl="2" indent="-381000" algn="l" rtl="0">
              <a:spcBef>
                <a:spcPts val="480"/>
              </a:spcBef>
              <a:spcAft>
                <a:spcPts val="0"/>
              </a:spcAft>
              <a:buClr>
                <a:schemeClr val="dk1"/>
              </a:buClr>
              <a:buSzPts val="2400"/>
              <a:buFont typeface="Arial"/>
              <a:buChar char="•"/>
              <a:defRPr/>
            </a:lvl3pPr>
            <a:lvl4pPr marL="1828800" lvl="3" indent="-342900" algn="l" rtl="0">
              <a:spcBef>
                <a:spcPts val="400"/>
              </a:spcBef>
              <a:spcAft>
                <a:spcPts val="0"/>
              </a:spcAft>
              <a:buClr>
                <a:schemeClr val="dk1"/>
              </a:buClr>
              <a:buSzPts val="1800"/>
              <a:buFont typeface="Arial"/>
              <a:buChar char="–"/>
              <a:defRPr/>
            </a:lvl4pPr>
            <a:lvl5pPr marL="2286000" lvl="4" indent="-342900" algn="l" rtl="0">
              <a:spcBef>
                <a:spcPts val="400"/>
              </a:spcBef>
              <a:spcAft>
                <a:spcPts val="0"/>
              </a:spcAft>
              <a:buClr>
                <a:schemeClr val="dk1"/>
              </a:buClr>
              <a:buSzPts val="1800"/>
              <a:buFont typeface="Arial"/>
              <a:buChar char="»"/>
              <a:defRPr/>
            </a:lvl5pPr>
            <a:lvl6pPr marL="2743200" lvl="5" indent="-342900" algn="l" rtl="0">
              <a:spcBef>
                <a:spcPts val="400"/>
              </a:spcBef>
              <a:spcAft>
                <a:spcPts val="0"/>
              </a:spcAft>
              <a:buClr>
                <a:schemeClr val="dk1"/>
              </a:buClr>
              <a:buSzPts val="1800"/>
              <a:buFont typeface="Arial"/>
              <a:buChar char="•"/>
              <a:defRPr/>
            </a:lvl6pPr>
            <a:lvl7pPr marL="3200400" lvl="6" indent="-342900" algn="l" rtl="0">
              <a:spcBef>
                <a:spcPts val="400"/>
              </a:spcBef>
              <a:spcAft>
                <a:spcPts val="0"/>
              </a:spcAft>
              <a:buClr>
                <a:schemeClr val="dk1"/>
              </a:buClr>
              <a:buSzPts val="1800"/>
              <a:buFont typeface="Arial"/>
              <a:buChar char="•"/>
              <a:defRPr/>
            </a:lvl7pPr>
            <a:lvl8pPr marL="3657600" lvl="7" indent="-342900" algn="l" rtl="0">
              <a:spcBef>
                <a:spcPts val="400"/>
              </a:spcBef>
              <a:spcAft>
                <a:spcPts val="0"/>
              </a:spcAft>
              <a:buClr>
                <a:schemeClr val="dk1"/>
              </a:buClr>
              <a:buSzPts val="1800"/>
              <a:buFont typeface="Arial"/>
              <a:buChar char="•"/>
              <a:defRPr/>
            </a:lvl8pPr>
            <a:lvl9pPr marL="4114800" lvl="8" indent="-342900" algn="l" rtl="0">
              <a:spcBef>
                <a:spcPts val="400"/>
              </a:spcBef>
              <a:spcAft>
                <a:spcPts val="0"/>
              </a:spcAft>
              <a:buClr>
                <a:schemeClr val="dk1"/>
              </a:buClr>
              <a:buSzPts val="1800"/>
              <a:buFont typeface="Arial"/>
              <a:buChar char="•"/>
              <a:defRPr/>
            </a:lvl9pPr>
          </a:lstStyle>
          <a:p>
            <a:endParaRPr/>
          </a:p>
        </p:txBody>
      </p:sp>
      <p:sp>
        <p:nvSpPr>
          <p:cNvPr id="91" name="Google Shape;91;p2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92" name="Google Shape;92;p2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93" name="Google Shape;93;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4"/>
        <p:cNvGrpSpPr/>
        <p:nvPr/>
      </p:nvGrpSpPr>
      <p:grpSpPr>
        <a:xfrm>
          <a:off x="0" y="0"/>
          <a:ext cx="0" cy="0"/>
          <a:chOff x="0" y="0"/>
          <a:chExt cx="0" cy="0"/>
        </a:xfrm>
      </p:grpSpPr>
      <p:sp>
        <p:nvSpPr>
          <p:cNvPr id="95" name="Google Shape;95;p2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600"/>
              <a:buFont typeface="Calibri"/>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6" name="Google Shape;96;p23"/>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97" name="Google Shape;97;p23"/>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98" name="Google Shape;98;p2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99" name="Google Shape;99;p2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00" name="Google Shape;100;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1"/>
        <p:cNvGrpSpPr/>
        <p:nvPr/>
      </p:nvGrpSpPr>
      <p:grpSpPr>
        <a:xfrm>
          <a:off x="0" y="0"/>
          <a:ext cx="0" cy="0"/>
          <a:chOff x="0" y="0"/>
          <a:chExt cx="0" cy="0"/>
        </a:xfrm>
      </p:grpSpPr>
      <p:sp>
        <p:nvSpPr>
          <p:cNvPr id="102" name="Google Shape;102;p2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03" name="Google Shape;103;p24"/>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noAutofit/>
          </a:bodyPr>
          <a:lstStyle>
            <a:lvl1pPr marL="457200" lvl="0" indent="-228600" rtl="0">
              <a:spcBef>
                <a:spcPts val="600"/>
              </a:spcBef>
              <a:spcAft>
                <a:spcPts val="0"/>
              </a:spcAft>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104" name="Google Shape;104;p24"/>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105" name="Google Shape;105;p24"/>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noAutofit/>
          </a:bodyPr>
          <a:lstStyle>
            <a:lvl1pPr marL="457200" lvl="0" indent="-228600" rtl="0">
              <a:spcBef>
                <a:spcPts val="600"/>
              </a:spcBef>
              <a:spcAft>
                <a:spcPts val="0"/>
              </a:spcAft>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106" name="Google Shape;106;p24"/>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107" name="Google Shape;107;p2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08" name="Google Shape;108;p2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09" name="Google Shape;109;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33"/>
            <a:ext cx="4572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600"/>
              <a:buNone/>
              <a:defRPr sz="3600" b="1">
                <a:solidFill>
                  <a:schemeClr val="dk1"/>
                </a:solidFill>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
        <p:nvSpPr>
          <p:cNvPr id="65" name="Google Shape;65;p15"/>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Clr>
                <a:schemeClr val="dk1"/>
              </a:buClr>
              <a:buSzPts val="3000"/>
              <a:buChar char="●"/>
              <a:defRPr sz="3000">
                <a:solidFill>
                  <a:schemeClr val="dk1"/>
                </a:solidFill>
              </a:defRPr>
            </a:lvl1pPr>
            <a:lvl2pPr marL="914400" lvl="1" indent="-381000" rtl="0">
              <a:spcBef>
                <a:spcPts val="0"/>
              </a:spcBef>
              <a:spcAft>
                <a:spcPts val="0"/>
              </a:spcAft>
              <a:buClr>
                <a:schemeClr val="dk1"/>
              </a:buClr>
              <a:buSzPts val="2400"/>
              <a:buChar char="○"/>
              <a:defRPr sz="2400">
                <a:solidFill>
                  <a:schemeClr val="dk1"/>
                </a:solidFill>
              </a:defRPr>
            </a:lvl2pPr>
            <a:lvl3pPr marL="1371600" lvl="2" indent="-381000" rtl="0">
              <a:spcBef>
                <a:spcPts val="0"/>
              </a:spcBef>
              <a:spcAft>
                <a:spcPts val="0"/>
              </a:spcAft>
              <a:buClr>
                <a:schemeClr val="dk1"/>
              </a:buClr>
              <a:buSzPts val="2400"/>
              <a:buChar char="■"/>
              <a:defRPr sz="2400">
                <a:solidFill>
                  <a:schemeClr val="dk1"/>
                </a:solidFill>
              </a:defRPr>
            </a:lvl3pPr>
            <a:lvl4pPr marL="1828800" lvl="3" indent="-342900" rtl="0">
              <a:spcBef>
                <a:spcPts val="0"/>
              </a:spcBef>
              <a:spcAft>
                <a:spcPts val="0"/>
              </a:spcAft>
              <a:buClr>
                <a:schemeClr val="dk1"/>
              </a:buClr>
              <a:buSzPts val="1800"/>
              <a:buChar char="●"/>
              <a:defRPr sz="1800">
                <a:solidFill>
                  <a:schemeClr val="dk1"/>
                </a:solidFill>
              </a:defRPr>
            </a:lvl4pPr>
            <a:lvl5pPr marL="2286000" lvl="4" indent="-342900" rtl="0">
              <a:spcBef>
                <a:spcPts val="0"/>
              </a:spcBef>
              <a:spcAft>
                <a:spcPts val="0"/>
              </a:spcAft>
              <a:buClr>
                <a:schemeClr val="dk1"/>
              </a:buClr>
              <a:buSzPts val="1800"/>
              <a:buChar char="○"/>
              <a:defRPr sz="1800">
                <a:solidFill>
                  <a:schemeClr val="dk1"/>
                </a:solidFill>
              </a:defRPr>
            </a:lvl5pPr>
            <a:lvl6pPr marL="2743200" lvl="5" indent="-342900" rtl="0">
              <a:spcBef>
                <a:spcPts val="0"/>
              </a:spcBef>
              <a:spcAft>
                <a:spcPts val="0"/>
              </a:spcAft>
              <a:buClr>
                <a:schemeClr val="dk1"/>
              </a:buClr>
              <a:buSzPts val="1800"/>
              <a:buChar char="■"/>
              <a:defRPr sz="1800">
                <a:solidFill>
                  <a:schemeClr val="dk1"/>
                </a:solidFill>
              </a:defRPr>
            </a:lvl6pPr>
            <a:lvl7pPr marL="3200400" lvl="6" indent="-342900" rtl="0">
              <a:spcBef>
                <a:spcPts val="0"/>
              </a:spcBef>
              <a:spcAft>
                <a:spcPts val="0"/>
              </a:spcAft>
              <a:buClr>
                <a:schemeClr val="dk1"/>
              </a:buClr>
              <a:buSzPts val="1800"/>
              <a:buChar char="●"/>
              <a:defRPr sz="1800">
                <a:solidFill>
                  <a:schemeClr val="dk1"/>
                </a:solidFill>
              </a:defRPr>
            </a:lvl7pPr>
            <a:lvl8pPr marL="3657600" lvl="7" indent="-342900" rtl="0">
              <a:spcBef>
                <a:spcPts val="0"/>
              </a:spcBef>
              <a:spcAft>
                <a:spcPts val="0"/>
              </a:spcAft>
              <a:buClr>
                <a:schemeClr val="dk1"/>
              </a:buClr>
              <a:buSzPts val="1800"/>
              <a:buChar char="○"/>
              <a:defRPr sz="1800">
                <a:solidFill>
                  <a:schemeClr val="dk1"/>
                </a:solidFill>
              </a:defRPr>
            </a:lvl8pPr>
            <a:lvl9pPr marL="4114800" lvl="8" indent="-342900" rtl="0">
              <a:spcBef>
                <a:spcPts val="0"/>
              </a:spcBef>
              <a:spcAft>
                <a:spcPts val="0"/>
              </a:spcAft>
              <a:buClr>
                <a:schemeClr val="dk1"/>
              </a:buClr>
              <a:buSzPts val="1800"/>
              <a:buChar char="■"/>
              <a:defRPr sz="1800">
                <a:solidFill>
                  <a:schemeClr val="dk1"/>
                </a:solidFill>
              </a:defRPr>
            </a:lvl9pPr>
          </a:lstStyle>
          <a:p>
            <a:endParaRPr/>
          </a:p>
        </p:txBody>
      </p:sp>
      <p:sp>
        <p:nvSpPr>
          <p:cNvPr id="66" name="Google Shape;66;p15"/>
          <p:cNvSpPr txBox="1">
            <a:spLocks noGrp="1"/>
          </p:cNvSpPr>
          <p:nvPr>
            <p:ph type="sldNum" idx="12"/>
          </p:nvPr>
        </p:nvSpPr>
        <p:spPr>
          <a:xfrm>
            <a:off x="8556791" y="6333134"/>
            <a:ext cx="548700" cy="524700"/>
          </a:xfrm>
          <a:prstGeom prst="rect">
            <a:avLst/>
          </a:prstGeom>
          <a:noFill/>
          <a:ln>
            <a:noFill/>
          </a:ln>
        </p:spPr>
        <p:txBody>
          <a:bodyPr spcFirstLastPara="1" wrap="square" lIns="91425" tIns="91425" rIns="91425" bIns="91425" anchor="ctr" anchorCtr="0">
            <a:noAutofit/>
          </a:bodyPr>
          <a:lstStyle>
            <a:lvl1pPr lvl="0" algn="r" rtl="0">
              <a:buNone/>
              <a:defRPr sz="1300">
                <a:solidFill>
                  <a:schemeClr val="dk1"/>
                </a:solidFill>
              </a:defRPr>
            </a:lvl1pPr>
            <a:lvl2pPr lvl="1" algn="r" rtl="0">
              <a:buNone/>
              <a:defRPr sz="1300">
                <a:solidFill>
                  <a:schemeClr val="dk1"/>
                </a:solidFill>
              </a:defRPr>
            </a:lvl2pPr>
            <a:lvl3pPr lvl="2" algn="r" rtl="0">
              <a:buNone/>
              <a:defRPr sz="1300">
                <a:solidFill>
                  <a:schemeClr val="dk1"/>
                </a:solidFill>
              </a:defRPr>
            </a:lvl3pPr>
            <a:lvl4pPr lvl="3" algn="r" rtl="0">
              <a:buNone/>
              <a:defRPr sz="1300">
                <a:solidFill>
                  <a:schemeClr val="dk1"/>
                </a:solidFill>
              </a:defRPr>
            </a:lvl4pPr>
            <a:lvl5pPr lvl="4" algn="r" rtl="0">
              <a:buNone/>
              <a:defRPr sz="1300">
                <a:solidFill>
                  <a:schemeClr val="dk1"/>
                </a:solidFill>
              </a:defRPr>
            </a:lvl5pPr>
            <a:lvl6pPr lvl="5" algn="r" rtl="0">
              <a:buNone/>
              <a:defRPr sz="1300">
                <a:solidFill>
                  <a:schemeClr val="dk1"/>
                </a:solidFill>
              </a:defRPr>
            </a:lvl6pPr>
            <a:lvl7pPr lvl="6" algn="r" rtl="0">
              <a:buNone/>
              <a:defRPr sz="1300">
                <a:solidFill>
                  <a:schemeClr val="dk1"/>
                </a:solidFill>
              </a:defRPr>
            </a:lvl7pPr>
            <a:lvl8pPr lvl="7" algn="r" rtl="0">
              <a:buNone/>
              <a:defRPr sz="1300">
                <a:solidFill>
                  <a:schemeClr val="dk1"/>
                </a:solidFill>
              </a:defRPr>
            </a:lvl8pPr>
            <a:lvl9pPr lvl="8" algn="r"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3"/>
        <p:cNvGrpSpPr/>
        <p:nvPr/>
      </p:nvGrpSpPr>
      <p:grpSpPr>
        <a:xfrm>
          <a:off x="0" y="0"/>
          <a:ext cx="0" cy="0"/>
          <a:chOff x="0" y="0"/>
          <a:chExt cx="0" cy="0"/>
        </a:xfrm>
      </p:grpSpPr>
      <p:sp>
        <p:nvSpPr>
          <p:cNvPr id="114" name="Google Shape;114;p25"/>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40"/>
              </a:spcBef>
              <a:spcAft>
                <a:spcPts val="1600"/>
              </a:spcAft>
              <a:buNone/>
            </a:pPr>
            <a:endParaRPr/>
          </a:p>
        </p:txBody>
      </p:sp>
      <p:pic>
        <p:nvPicPr>
          <p:cNvPr id="115" name="Google Shape;115;p25"/>
          <p:cNvPicPr preferRelativeResize="0"/>
          <p:nvPr/>
        </p:nvPicPr>
        <p:blipFill>
          <a:blip r:embed="rId3">
            <a:alphaModFix/>
          </a:blip>
          <a:stretch>
            <a:fillRect/>
          </a:stretch>
        </p:blipFill>
        <p:spPr>
          <a:xfrm>
            <a:off x="72850" y="857250"/>
            <a:ext cx="8984851" cy="5053975"/>
          </a:xfrm>
          <a:prstGeom prst="rect">
            <a:avLst/>
          </a:prstGeom>
          <a:noFill/>
          <a:ln w="9525" cap="flat" cmpd="sng">
            <a:solidFill>
              <a:srgbClr val="00B050"/>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8"/>
        <p:cNvGrpSpPr/>
        <p:nvPr/>
      </p:nvGrpSpPr>
      <p:grpSpPr>
        <a:xfrm>
          <a:off x="0" y="0"/>
          <a:ext cx="0" cy="0"/>
          <a:chOff x="0" y="0"/>
          <a:chExt cx="0" cy="0"/>
        </a:xfrm>
      </p:grpSpPr>
      <p:sp>
        <p:nvSpPr>
          <p:cNvPr id="169" name="Google Shape;169;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b="1" i="0" u="none" strike="noStrike" cap="none">
                <a:solidFill>
                  <a:srgbClr val="000000"/>
                </a:solidFill>
                <a:latin typeface="Arial"/>
                <a:ea typeface="Arial"/>
                <a:cs typeface="Arial"/>
                <a:sym typeface="Arial"/>
              </a:rPr>
              <a:t>Today’s Economic Concepts:</a:t>
            </a:r>
            <a:br>
              <a:rPr lang="en-US" sz="3959" b="1" i="0" u="none" strike="noStrike" cap="none">
                <a:solidFill>
                  <a:srgbClr val="000000"/>
                </a:solidFill>
                <a:latin typeface="Arial"/>
                <a:ea typeface="Arial"/>
                <a:cs typeface="Arial"/>
                <a:sym typeface="Arial"/>
              </a:rPr>
            </a:br>
            <a:r>
              <a:rPr lang="en-US" sz="3600" b="1" i="0" u="none" strike="noStrike" cap="none">
                <a:solidFill>
                  <a:srgbClr val="000000"/>
                </a:solidFill>
                <a:latin typeface="Arial"/>
                <a:ea typeface="Arial"/>
                <a:cs typeface="Arial"/>
                <a:sym typeface="Arial"/>
              </a:rPr>
              <a:t>Borrowing and Lending</a:t>
            </a:r>
            <a:endParaRPr sz="3600" b="1" i="0" u="none" strike="noStrike" cap="none">
              <a:solidFill>
                <a:srgbClr val="000000"/>
              </a:solidFill>
              <a:latin typeface="Arial"/>
              <a:ea typeface="Arial"/>
              <a:cs typeface="Arial"/>
              <a:sym typeface="Arial"/>
            </a:endParaRPr>
          </a:p>
        </p:txBody>
      </p:sp>
      <p:sp>
        <p:nvSpPr>
          <p:cNvPr id="170" name="Google Shape;170;p34"/>
          <p:cNvSpPr txBox="1">
            <a:spLocks noGrp="1"/>
          </p:cNvSpPr>
          <p:nvPr>
            <p:ph type="body" idx="1"/>
          </p:nvPr>
        </p:nvSpPr>
        <p:spPr>
          <a:xfrm>
            <a:off x="1181100" y="1521600"/>
            <a:ext cx="6781800" cy="4648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1540" b="1" i="0" u="none" strike="noStrike" cap="none">
                <a:solidFill>
                  <a:schemeClr val="dk1"/>
                </a:solidFill>
                <a:latin typeface="Calibri"/>
                <a:ea typeface="Calibri"/>
                <a:cs typeface="Calibri"/>
                <a:sym typeface="Calibri"/>
              </a:rPr>
              <a:t> </a:t>
            </a:r>
            <a:endParaRPr sz="1540" b="0" i="0" u="none" strike="noStrike" cap="none">
              <a:solidFill>
                <a:schemeClr val="dk1"/>
              </a:solidFill>
              <a:latin typeface="Calibri"/>
              <a:ea typeface="Calibri"/>
              <a:cs typeface="Calibri"/>
              <a:sym typeface="Calibri"/>
            </a:endParaRPr>
          </a:p>
          <a:p>
            <a:pPr marL="342900" marR="0" lvl="0" indent="-341947" algn="l" rtl="0">
              <a:lnSpc>
                <a:spcPct val="80000"/>
              </a:lnSpc>
              <a:spcBef>
                <a:spcPts val="363"/>
              </a:spcBef>
              <a:spcAft>
                <a:spcPts val="0"/>
              </a:spcAft>
              <a:buClr>
                <a:srgbClr val="000000"/>
              </a:buClr>
              <a:buSzPts val="1800"/>
              <a:buFont typeface="Arial"/>
              <a:buChar char="•"/>
            </a:pPr>
            <a:r>
              <a:rPr lang="en-US" sz="1800" b="1" i="0" u="none" strike="noStrike" cap="none">
                <a:solidFill>
                  <a:srgbClr val="000000"/>
                </a:solidFill>
                <a:latin typeface="Arial"/>
                <a:ea typeface="Arial"/>
                <a:cs typeface="Arial"/>
                <a:sym typeface="Arial"/>
              </a:rPr>
              <a:t>Imagine that you want to buy a new bicycle but you don’t have enough money for it. What can you do?</a:t>
            </a:r>
            <a:endParaRPr sz="1800" i="0" u="none" strike="noStrike" cap="none">
              <a:solidFill>
                <a:srgbClr val="000000"/>
              </a:solidFill>
              <a:latin typeface="Arial"/>
              <a:ea typeface="Arial"/>
              <a:cs typeface="Arial"/>
              <a:sym typeface="Arial"/>
            </a:endParaRPr>
          </a:p>
          <a:p>
            <a:pPr marL="342900" marR="0" lvl="0" indent="-342900" algn="l" rtl="0">
              <a:lnSpc>
                <a:spcPct val="80000"/>
              </a:lnSpc>
              <a:spcBef>
                <a:spcPts val="363"/>
              </a:spcBef>
              <a:spcAft>
                <a:spcPts val="0"/>
              </a:spcAft>
              <a:buClr>
                <a:schemeClr val="dk1"/>
              </a:buClr>
              <a:buFont typeface="Arial"/>
              <a:buNone/>
            </a:pPr>
            <a:r>
              <a:rPr lang="en-US" sz="1800" i="0" u="none" strike="noStrike" cap="none">
                <a:solidFill>
                  <a:srgbClr val="000000"/>
                </a:solidFill>
                <a:latin typeface="Arial"/>
                <a:ea typeface="Arial"/>
                <a:cs typeface="Arial"/>
                <a:sym typeface="Arial"/>
              </a:rPr>
              <a:t>	</a:t>
            </a:r>
            <a:r>
              <a:rPr lang="en-US" sz="1800" i="0" u="none" strike="noStrike" cap="none">
                <a:solidFill>
                  <a:srgbClr val="FF0000"/>
                </a:solidFill>
                <a:latin typeface="Arial"/>
                <a:ea typeface="Arial"/>
                <a:cs typeface="Arial"/>
                <a:sym typeface="Arial"/>
              </a:rPr>
              <a:t>Let students share their ideas. Students may say that they can earn some money or that they can borrow it.</a:t>
            </a:r>
            <a:endParaRPr sz="1800">
              <a:solidFill>
                <a:srgbClr val="FF0000"/>
              </a:solidFill>
              <a:latin typeface="Arial"/>
              <a:ea typeface="Arial"/>
              <a:cs typeface="Arial"/>
              <a:sym typeface="Arial"/>
            </a:endParaRPr>
          </a:p>
          <a:p>
            <a:pPr marL="342900" marR="0" lvl="0" indent="-342900" algn="l" rtl="0">
              <a:lnSpc>
                <a:spcPct val="80000"/>
              </a:lnSpc>
              <a:spcBef>
                <a:spcPts val="363"/>
              </a:spcBef>
              <a:spcAft>
                <a:spcPts val="0"/>
              </a:spcAft>
              <a:buClr>
                <a:schemeClr val="dk1"/>
              </a:buClr>
              <a:buFont typeface="Arial"/>
              <a:buNone/>
            </a:pPr>
            <a:r>
              <a:rPr lang="en-US" sz="1800" b="1" i="0" u="none" strike="noStrike" cap="none">
                <a:solidFill>
                  <a:srgbClr val="000000"/>
                </a:solidFill>
                <a:latin typeface="Arial"/>
                <a:ea typeface="Arial"/>
                <a:cs typeface="Arial"/>
                <a:sym typeface="Arial"/>
              </a:rPr>
              <a:t> </a:t>
            </a:r>
            <a:endParaRPr sz="1800" i="0" u="none" strike="noStrike" cap="none">
              <a:solidFill>
                <a:srgbClr val="000000"/>
              </a:solidFill>
              <a:latin typeface="Arial"/>
              <a:ea typeface="Arial"/>
              <a:cs typeface="Arial"/>
              <a:sym typeface="Arial"/>
            </a:endParaRPr>
          </a:p>
          <a:p>
            <a:pPr marL="342900" marR="0" lvl="0" indent="-341947" algn="l" rtl="0">
              <a:lnSpc>
                <a:spcPct val="80000"/>
              </a:lnSpc>
              <a:spcBef>
                <a:spcPts val="363"/>
              </a:spcBef>
              <a:spcAft>
                <a:spcPts val="0"/>
              </a:spcAft>
              <a:buClr>
                <a:srgbClr val="000000"/>
              </a:buClr>
              <a:buSzPts val="1800"/>
              <a:buFont typeface="Arial"/>
              <a:buChar char="•"/>
            </a:pPr>
            <a:r>
              <a:rPr lang="en-US" sz="1800" b="1" i="0" u="none" strike="noStrike" cap="none">
                <a:solidFill>
                  <a:srgbClr val="000000"/>
                </a:solidFill>
                <a:latin typeface="Arial"/>
                <a:ea typeface="Arial"/>
                <a:cs typeface="Arial"/>
                <a:sym typeface="Arial"/>
              </a:rPr>
              <a:t>If you don’t have enough money to buy something you want, you can save your money until you have enough to buy the item, you can earn the money by working, or you can borrow money. Who can people borrow money from? </a:t>
            </a:r>
            <a:endParaRPr sz="1800" i="0" u="none" strike="noStrike" cap="none">
              <a:solidFill>
                <a:srgbClr val="000000"/>
              </a:solidFill>
              <a:latin typeface="Arial"/>
              <a:ea typeface="Arial"/>
              <a:cs typeface="Arial"/>
              <a:sym typeface="Arial"/>
            </a:endParaRPr>
          </a:p>
          <a:p>
            <a:pPr marL="342900" marR="0" lvl="0" indent="-342900" algn="l" rtl="0">
              <a:lnSpc>
                <a:spcPct val="80000"/>
              </a:lnSpc>
              <a:spcBef>
                <a:spcPts val="363"/>
              </a:spcBef>
              <a:spcAft>
                <a:spcPts val="0"/>
              </a:spcAft>
              <a:buClr>
                <a:schemeClr val="dk1"/>
              </a:buClr>
              <a:buFont typeface="Arial"/>
              <a:buNone/>
            </a:pPr>
            <a:r>
              <a:rPr lang="en-US" sz="1800" i="0" u="none" strike="noStrike" cap="none">
                <a:solidFill>
                  <a:srgbClr val="000000"/>
                </a:solidFill>
                <a:latin typeface="Arial"/>
                <a:ea typeface="Arial"/>
                <a:cs typeface="Arial"/>
                <a:sym typeface="Arial"/>
              </a:rPr>
              <a:t>	</a:t>
            </a:r>
            <a:r>
              <a:rPr lang="en-US" sz="1800" i="0" u="none" strike="noStrike" cap="none">
                <a:solidFill>
                  <a:srgbClr val="FF0000"/>
                </a:solidFill>
                <a:latin typeface="Arial"/>
                <a:ea typeface="Arial"/>
                <a:cs typeface="Arial"/>
                <a:sym typeface="Arial"/>
              </a:rPr>
              <a:t>Students may say you can borrow money from friends and family or from a</a:t>
            </a:r>
            <a:r>
              <a:rPr lang="en-US" sz="1800" b="1" i="0" u="none" strike="noStrike" cap="none">
                <a:solidFill>
                  <a:srgbClr val="FF0000"/>
                </a:solidFill>
                <a:latin typeface="Arial"/>
                <a:ea typeface="Arial"/>
                <a:cs typeface="Arial"/>
                <a:sym typeface="Arial"/>
              </a:rPr>
              <a:t> </a:t>
            </a:r>
            <a:r>
              <a:rPr lang="en-US" sz="1800" i="0" u="none" strike="noStrike" cap="none">
                <a:solidFill>
                  <a:srgbClr val="FF0000"/>
                </a:solidFill>
                <a:latin typeface="Arial"/>
                <a:ea typeface="Arial"/>
                <a:cs typeface="Arial"/>
                <a:sym typeface="Arial"/>
              </a:rPr>
              <a:t>bank.</a:t>
            </a:r>
            <a:endParaRPr sz="1800">
              <a:solidFill>
                <a:srgbClr val="FF0000"/>
              </a:solidFill>
              <a:latin typeface="Arial"/>
              <a:ea typeface="Arial"/>
              <a:cs typeface="Arial"/>
              <a:sym typeface="Arial"/>
            </a:endParaRPr>
          </a:p>
          <a:p>
            <a:pPr marL="342900" marR="0" lvl="0" indent="-227647" algn="l" rtl="0">
              <a:lnSpc>
                <a:spcPct val="80000"/>
              </a:lnSpc>
              <a:spcBef>
                <a:spcPts val="363"/>
              </a:spcBef>
              <a:spcAft>
                <a:spcPts val="0"/>
              </a:spcAft>
              <a:buClr>
                <a:schemeClr val="dk1"/>
              </a:buClr>
              <a:buSzPts val="1815"/>
              <a:buFont typeface="Arial"/>
              <a:buNone/>
            </a:pPr>
            <a:endParaRPr sz="1800" i="0" u="none" strike="noStrike" cap="none">
              <a:solidFill>
                <a:srgbClr val="FF0000"/>
              </a:solidFill>
              <a:latin typeface="Arial"/>
              <a:ea typeface="Arial"/>
              <a:cs typeface="Arial"/>
              <a:sym typeface="Arial"/>
            </a:endParaRPr>
          </a:p>
          <a:p>
            <a:pPr marL="342900" marR="0" lvl="0" indent="-341947" algn="l" rtl="0">
              <a:lnSpc>
                <a:spcPct val="80000"/>
              </a:lnSpc>
              <a:spcBef>
                <a:spcPts val="363"/>
              </a:spcBef>
              <a:spcAft>
                <a:spcPts val="0"/>
              </a:spcAft>
              <a:buClr>
                <a:srgbClr val="000000"/>
              </a:buClr>
              <a:buSzPts val="1800"/>
              <a:buFont typeface="Arial"/>
              <a:buChar char="•"/>
            </a:pPr>
            <a:r>
              <a:rPr lang="en-US" sz="1800" b="1" i="0" u="none" strike="noStrike" cap="none">
                <a:solidFill>
                  <a:srgbClr val="000000"/>
                </a:solidFill>
                <a:latin typeface="Arial"/>
                <a:ea typeface="Arial"/>
                <a:cs typeface="Arial"/>
                <a:sym typeface="Arial"/>
              </a:rPr>
              <a:t>You can borrow money from friends and family, or you can get a loan from a bank. When you get a loan, you borrow money and promise to repay the money. You will have to pay back more money than you borrowed because banks charge people interest when they lend people money. This means the bank charges you a certain amount of money for every dollar that you borrow.</a:t>
            </a:r>
            <a:endParaRPr sz="1800" i="0" u="none" strike="noStrike" cap="none">
              <a:solidFill>
                <a:srgbClr val="000000"/>
              </a:solidFill>
              <a:latin typeface="Arial"/>
              <a:ea typeface="Arial"/>
              <a:cs typeface="Arial"/>
              <a:sym typeface="Arial"/>
            </a:endParaRPr>
          </a:p>
          <a:p>
            <a:pPr marL="342900" marR="0" lvl="0" indent="-227647" algn="l" rtl="0">
              <a:lnSpc>
                <a:spcPct val="80000"/>
              </a:lnSpc>
              <a:spcBef>
                <a:spcPts val="363"/>
              </a:spcBef>
              <a:spcAft>
                <a:spcPts val="0"/>
              </a:spcAft>
              <a:buClr>
                <a:schemeClr val="dk1"/>
              </a:buClr>
              <a:buSzPts val="1815"/>
              <a:buFont typeface="Arial"/>
              <a:buNone/>
            </a:pPr>
            <a:endParaRPr sz="1815" b="0" i="0" u="none" strike="noStrike" cap="none">
              <a:solidFill>
                <a:srgbClr val="FF0000"/>
              </a:solidFill>
              <a:latin typeface="Calibri"/>
              <a:ea typeface="Calibri"/>
              <a:cs typeface="Calibri"/>
              <a:sym typeface="Calibri"/>
            </a:endParaRPr>
          </a:p>
          <a:p>
            <a:pPr marL="342900" marR="0" lvl="0" indent="-245109" algn="l" rtl="0">
              <a:lnSpc>
                <a:spcPct val="80000"/>
              </a:lnSpc>
              <a:spcBef>
                <a:spcPts val="308"/>
              </a:spcBef>
              <a:spcAft>
                <a:spcPts val="1600"/>
              </a:spcAft>
              <a:buClr>
                <a:schemeClr val="dk1"/>
              </a:buClr>
              <a:buSzPts val="1540"/>
              <a:buFont typeface="Arial"/>
              <a:buNone/>
            </a:pPr>
            <a:endParaRPr sz="154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4"/>
        <p:cNvGrpSpPr/>
        <p:nvPr/>
      </p:nvGrpSpPr>
      <p:grpSpPr>
        <a:xfrm>
          <a:off x="0" y="0"/>
          <a:ext cx="0" cy="0"/>
          <a:chOff x="0" y="0"/>
          <a:chExt cx="0" cy="0"/>
        </a:xfrm>
      </p:grpSpPr>
      <p:sp>
        <p:nvSpPr>
          <p:cNvPr id="175" name="Google Shape;175;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i="0" u="none" strike="noStrike" cap="none">
                <a:solidFill>
                  <a:srgbClr val="000000"/>
                </a:solidFill>
                <a:latin typeface="Arial"/>
                <a:ea typeface="Arial"/>
                <a:cs typeface="Arial"/>
                <a:sym typeface="Arial"/>
              </a:rPr>
              <a:t>Today’s Economic Concepts:</a:t>
            </a:r>
            <a:br>
              <a:rPr lang="en-US" sz="3959" b="0" i="0" u="none" strike="noStrike" cap="none">
                <a:solidFill>
                  <a:srgbClr val="FF0000"/>
                </a:solidFill>
                <a:latin typeface="Calibri"/>
                <a:ea typeface="Calibri"/>
                <a:cs typeface="Calibri"/>
                <a:sym typeface="Calibri"/>
              </a:rPr>
            </a:br>
            <a:r>
              <a:rPr lang="en-US" sz="3600" b="1" i="0" u="none" strike="noStrike" cap="none">
                <a:solidFill>
                  <a:srgbClr val="000000"/>
                </a:solidFill>
                <a:latin typeface="Arial"/>
                <a:ea typeface="Arial"/>
                <a:cs typeface="Arial"/>
                <a:sym typeface="Arial"/>
              </a:rPr>
              <a:t>The Role of Banks</a:t>
            </a:r>
            <a:endParaRPr sz="3600" i="0" u="none" strike="noStrike" cap="none">
              <a:solidFill>
                <a:srgbClr val="000000"/>
              </a:solidFill>
              <a:latin typeface="Arial"/>
              <a:ea typeface="Arial"/>
              <a:cs typeface="Arial"/>
              <a:sym typeface="Arial"/>
            </a:endParaRPr>
          </a:p>
        </p:txBody>
      </p:sp>
      <p:sp>
        <p:nvSpPr>
          <p:cNvPr id="176" name="Google Shape;176;p35"/>
          <p:cNvSpPr txBox="1">
            <a:spLocks noGrp="1"/>
          </p:cNvSpPr>
          <p:nvPr>
            <p:ph type="body" idx="1"/>
          </p:nvPr>
        </p:nvSpPr>
        <p:spPr>
          <a:xfrm>
            <a:off x="1371600" y="1676400"/>
            <a:ext cx="6858000" cy="4525963"/>
          </a:xfrm>
          <a:prstGeom prst="rect">
            <a:avLst/>
          </a:prstGeom>
          <a:noFill/>
          <a:ln>
            <a:noFill/>
          </a:ln>
        </p:spPr>
        <p:txBody>
          <a:bodyPr spcFirstLastPara="1" wrap="square" lIns="91425" tIns="45700" rIns="91425" bIns="45700" anchor="t" anchorCtr="0">
            <a:noAutofit/>
          </a:bodyPr>
          <a:lstStyle/>
          <a:p>
            <a:pPr marL="342900" marR="0" lvl="0" indent="-344805" algn="l" rtl="0">
              <a:lnSpc>
                <a:spcPct val="80000"/>
              </a:lnSpc>
              <a:spcBef>
                <a:spcPts val="0"/>
              </a:spcBef>
              <a:spcAft>
                <a:spcPts val="0"/>
              </a:spcAft>
              <a:buClr>
                <a:srgbClr val="000000"/>
              </a:buClr>
              <a:buSzPts val="2200"/>
              <a:buFont typeface="Arial"/>
              <a:buChar char="•"/>
            </a:pPr>
            <a:r>
              <a:rPr lang="en-US" sz="2200" b="1" i="0" u="none" strike="noStrike" cap="none">
                <a:solidFill>
                  <a:srgbClr val="000000"/>
                </a:solidFill>
                <a:latin typeface="Arial"/>
                <a:ea typeface="Arial"/>
                <a:cs typeface="Arial"/>
                <a:sym typeface="Arial"/>
              </a:rPr>
              <a:t>Why do people put their money in banks?</a:t>
            </a:r>
            <a:endParaRPr sz="2200" i="0" u="none" strike="noStrike" cap="none">
              <a:solidFill>
                <a:srgbClr val="000000"/>
              </a:solidFill>
              <a:latin typeface="Arial"/>
              <a:ea typeface="Arial"/>
              <a:cs typeface="Arial"/>
              <a:sym typeface="Arial"/>
            </a:endParaRPr>
          </a:p>
          <a:p>
            <a:pPr marL="342900" marR="0" lvl="0" indent="-342900" algn="l" rtl="0">
              <a:lnSpc>
                <a:spcPct val="80000"/>
              </a:lnSpc>
              <a:spcBef>
                <a:spcPts val="434"/>
              </a:spcBef>
              <a:spcAft>
                <a:spcPts val="0"/>
              </a:spcAft>
              <a:buClr>
                <a:schemeClr val="dk1"/>
              </a:buClr>
              <a:buFont typeface="Arial"/>
              <a:buNone/>
            </a:pPr>
            <a:r>
              <a:rPr lang="en-US" sz="2200" i="0" u="none" strike="noStrike" cap="none">
                <a:solidFill>
                  <a:srgbClr val="000000"/>
                </a:solidFill>
                <a:latin typeface="Arial"/>
                <a:ea typeface="Arial"/>
                <a:cs typeface="Arial"/>
                <a:sym typeface="Arial"/>
              </a:rPr>
              <a:t>	</a:t>
            </a:r>
            <a:r>
              <a:rPr lang="en-US" sz="2200" i="0" u="none" strike="noStrike" cap="none">
                <a:solidFill>
                  <a:srgbClr val="FF0000"/>
                </a:solidFill>
                <a:latin typeface="Arial"/>
                <a:ea typeface="Arial"/>
                <a:cs typeface="Arial"/>
                <a:sym typeface="Arial"/>
              </a:rPr>
              <a:t>Allow students to respond. Students may say people put their money in banks to protect it and to make money by earning interest.</a:t>
            </a:r>
            <a:endParaRPr sz="2200">
              <a:solidFill>
                <a:srgbClr val="FF0000"/>
              </a:solidFill>
              <a:latin typeface="Arial"/>
              <a:ea typeface="Arial"/>
              <a:cs typeface="Arial"/>
              <a:sym typeface="Arial"/>
            </a:endParaRPr>
          </a:p>
          <a:p>
            <a:pPr marL="342900" marR="0" lvl="0" indent="-342900" algn="l" rtl="0">
              <a:lnSpc>
                <a:spcPct val="80000"/>
              </a:lnSpc>
              <a:spcBef>
                <a:spcPts val="434"/>
              </a:spcBef>
              <a:spcAft>
                <a:spcPts val="0"/>
              </a:spcAft>
              <a:buClr>
                <a:schemeClr val="dk1"/>
              </a:buClr>
              <a:buFont typeface="Arial"/>
              <a:buNone/>
            </a:pPr>
            <a:r>
              <a:rPr lang="en-US" sz="2200" b="1" i="0" u="none" strike="noStrike" cap="none">
                <a:solidFill>
                  <a:srgbClr val="000000"/>
                </a:solidFill>
                <a:latin typeface="Arial"/>
                <a:ea typeface="Arial"/>
                <a:cs typeface="Arial"/>
                <a:sym typeface="Arial"/>
              </a:rPr>
              <a:t> </a:t>
            </a:r>
            <a:endParaRPr sz="2200" i="0" u="none" strike="noStrike" cap="none">
              <a:solidFill>
                <a:srgbClr val="000000"/>
              </a:solidFill>
              <a:latin typeface="Arial"/>
              <a:ea typeface="Arial"/>
              <a:cs typeface="Arial"/>
              <a:sym typeface="Arial"/>
            </a:endParaRPr>
          </a:p>
          <a:p>
            <a:pPr marL="342900" marR="0" lvl="0" indent="-344805" algn="l" rtl="0">
              <a:lnSpc>
                <a:spcPct val="80000"/>
              </a:lnSpc>
              <a:spcBef>
                <a:spcPts val="434"/>
              </a:spcBef>
              <a:spcAft>
                <a:spcPts val="0"/>
              </a:spcAft>
              <a:buClr>
                <a:srgbClr val="000000"/>
              </a:buClr>
              <a:buSzPts val="2200"/>
              <a:buFont typeface="Arial"/>
              <a:buChar char="•"/>
            </a:pPr>
            <a:r>
              <a:rPr lang="en-US" sz="2200" b="1" i="0" u="none" strike="noStrike" cap="none">
                <a:solidFill>
                  <a:srgbClr val="000000"/>
                </a:solidFill>
                <a:latin typeface="Arial"/>
                <a:ea typeface="Arial"/>
                <a:cs typeface="Arial"/>
                <a:sym typeface="Arial"/>
              </a:rPr>
              <a:t>What do you think banks do with the money people put in their banks?</a:t>
            </a:r>
            <a:endParaRPr sz="2200" i="0" u="none" strike="noStrike" cap="none">
              <a:solidFill>
                <a:srgbClr val="000000"/>
              </a:solidFill>
              <a:latin typeface="Arial"/>
              <a:ea typeface="Arial"/>
              <a:cs typeface="Arial"/>
              <a:sym typeface="Arial"/>
            </a:endParaRPr>
          </a:p>
          <a:p>
            <a:pPr marL="342900" marR="0" lvl="0" indent="-342900" algn="l" rtl="0">
              <a:lnSpc>
                <a:spcPct val="80000"/>
              </a:lnSpc>
              <a:spcBef>
                <a:spcPts val="434"/>
              </a:spcBef>
              <a:spcAft>
                <a:spcPts val="0"/>
              </a:spcAft>
              <a:buClr>
                <a:schemeClr val="dk1"/>
              </a:buClr>
              <a:buFont typeface="Arial"/>
              <a:buNone/>
            </a:pPr>
            <a:r>
              <a:rPr lang="en-US" sz="2200" i="0" u="none" strike="noStrike" cap="none">
                <a:solidFill>
                  <a:srgbClr val="000000"/>
                </a:solidFill>
                <a:latin typeface="Arial"/>
                <a:ea typeface="Arial"/>
                <a:cs typeface="Arial"/>
                <a:sym typeface="Arial"/>
              </a:rPr>
              <a:t>	</a:t>
            </a:r>
            <a:r>
              <a:rPr lang="en-US" sz="2200" i="0" u="none" strike="noStrike" cap="none">
                <a:solidFill>
                  <a:srgbClr val="FF0000"/>
                </a:solidFill>
                <a:latin typeface="Arial"/>
                <a:ea typeface="Arial"/>
                <a:cs typeface="Arial"/>
                <a:sym typeface="Arial"/>
              </a:rPr>
              <a:t>Have students share their ideas.</a:t>
            </a:r>
            <a:endParaRPr sz="2200">
              <a:solidFill>
                <a:srgbClr val="FF0000"/>
              </a:solidFill>
              <a:latin typeface="Arial"/>
              <a:ea typeface="Arial"/>
              <a:cs typeface="Arial"/>
              <a:sym typeface="Arial"/>
            </a:endParaRPr>
          </a:p>
          <a:p>
            <a:pPr marL="342900" marR="0" lvl="0" indent="-342900" algn="l" rtl="0">
              <a:lnSpc>
                <a:spcPct val="80000"/>
              </a:lnSpc>
              <a:spcBef>
                <a:spcPts val="434"/>
              </a:spcBef>
              <a:spcAft>
                <a:spcPts val="0"/>
              </a:spcAft>
              <a:buClr>
                <a:schemeClr val="dk1"/>
              </a:buClr>
              <a:buFont typeface="Arial"/>
              <a:buNone/>
            </a:pPr>
            <a:endParaRPr sz="2200" i="0" u="none" strike="noStrike" cap="none">
              <a:solidFill>
                <a:srgbClr val="FF0000"/>
              </a:solidFill>
              <a:latin typeface="Arial"/>
              <a:ea typeface="Arial"/>
              <a:cs typeface="Arial"/>
              <a:sym typeface="Arial"/>
            </a:endParaRPr>
          </a:p>
          <a:p>
            <a:pPr marL="342900" marR="0" lvl="0" indent="-344805" algn="l" rtl="0">
              <a:lnSpc>
                <a:spcPct val="80000"/>
              </a:lnSpc>
              <a:spcBef>
                <a:spcPts val="434"/>
              </a:spcBef>
              <a:spcAft>
                <a:spcPts val="0"/>
              </a:spcAft>
              <a:buClr>
                <a:srgbClr val="000000"/>
              </a:buClr>
              <a:buSzPts val="2200"/>
              <a:buFont typeface="Arial"/>
              <a:buChar char="•"/>
            </a:pPr>
            <a:r>
              <a:rPr lang="en-US" sz="2200" b="1" i="0" u="none" strike="noStrike" cap="none">
                <a:solidFill>
                  <a:srgbClr val="000000"/>
                </a:solidFill>
                <a:latin typeface="Arial"/>
                <a:ea typeface="Arial"/>
                <a:cs typeface="Arial"/>
                <a:sym typeface="Arial"/>
              </a:rPr>
              <a:t>Banks lend the money that people have put in their banks to customers who want to take out a loan to buy homes or cars, send their children to school, or start a business. </a:t>
            </a:r>
            <a:endParaRPr sz="2200" b="1" i="0" u="none" strike="noStrike" cap="none">
              <a:solidFill>
                <a:srgbClr val="000000"/>
              </a:solidFill>
              <a:latin typeface="Arial"/>
              <a:ea typeface="Arial"/>
              <a:cs typeface="Arial"/>
              <a:sym typeface="Arial"/>
            </a:endParaRPr>
          </a:p>
          <a:p>
            <a:pPr marL="342900" marR="0" lvl="0" indent="0" algn="l" rtl="0">
              <a:lnSpc>
                <a:spcPct val="80000"/>
              </a:lnSpc>
              <a:spcBef>
                <a:spcPts val="434"/>
              </a:spcBef>
              <a:spcAft>
                <a:spcPts val="0"/>
              </a:spcAft>
              <a:buNone/>
            </a:pPr>
            <a:endParaRPr sz="2200" b="1">
              <a:solidFill>
                <a:srgbClr val="000000"/>
              </a:solidFill>
              <a:latin typeface="Arial"/>
              <a:ea typeface="Arial"/>
              <a:cs typeface="Arial"/>
              <a:sym typeface="Arial"/>
            </a:endParaRPr>
          </a:p>
          <a:p>
            <a:pPr marL="342900" marR="0" lvl="0" indent="-344805" algn="l" rtl="0">
              <a:lnSpc>
                <a:spcPct val="80000"/>
              </a:lnSpc>
              <a:spcBef>
                <a:spcPts val="434"/>
              </a:spcBef>
              <a:spcAft>
                <a:spcPts val="0"/>
              </a:spcAft>
              <a:buClr>
                <a:srgbClr val="000000"/>
              </a:buClr>
              <a:buSzPts val="2200"/>
              <a:buFont typeface="Arial"/>
              <a:buChar char="•"/>
            </a:pPr>
            <a:r>
              <a:rPr lang="en-US" sz="2200" b="1" i="0" u="none" strike="noStrike" cap="none">
                <a:solidFill>
                  <a:srgbClr val="000000"/>
                </a:solidFill>
                <a:latin typeface="Arial"/>
                <a:ea typeface="Arial"/>
                <a:cs typeface="Arial"/>
                <a:sym typeface="Arial"/>
              </a:rPr>
              <a:t>We are going to show you a little role-play about saving and borrowing from your bank.</a:t>
            </a:r>
            <a:endParaRPr sz="2200" i="0" u="none" strike="noStrike" cap="none">
              <a:solidFill>
                <a:srgbClr val="000000"/>
              </a:solidFill>
              <a:latin typeface="Arial"/>
              <a:ea typeface="Arial"/>
              <a:cs typeface="Arial"/>
              <a:sym typeface="Arial"/>
            </a:endParaRPr>
          </a:p>
          <a:p>
            <a:pPr marL="342900" marR="0" lvl="0" indent="-205105" algn="l" rtl="0">
              <a:lnSpc>
                <a:spcPct val="80000"/>
              </a:lnSpc>
              <a:spcBef>
                <a:spcPts val="434"/>
              </a:spcBef>
              <a:spcAft>
                <a:spcPts val="1600"/>
              </a:spcAft>
              <a:buClr>
                <a:schemeClr val="dk1"/>
              </a:buClr>
              <a:buSzPts val="2170"/>
              <a:buFont typeface="Arial"/>
              <a:buNone/>
            </a:pPr>
            <a:endParaRPr sz="217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0"/>
        <p:cNvGrpSpPr/>
        <p:nvPr/>
      </p:nvGrpSpPr>
      <p:grpSpPr>
        <a:xfrm>
          <a:off x="0" y="0"/>
          <a:ext cx="0" cy="0"/>
          <a:chOff x="0" y="0"/>
          <a:chExt cx="0" cy="0"/>
        </a:xfrm>
      </p:grpSpPr>
      <p:sp>
        <p:nvSpPr>
          <p:cNvPr id="181" name="Google Shape;181;p36"/>
          <p:cNvSpPr txBox="1">
            <a:spLocks noGrp="1"/>
          </p:cNvSpPr>
          <p:nvPr>
            <p:ph type="title"/>
          </p:nvPr>
        </p:nvSpPr>
        <p:spPr>
          <a:xfrm>
            <a:off x="457200" y="274646"/>
            <a:ext cx="8229600" cy="805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sng" strike="noStrike" cap="none">
                <a:solidFill>
                  <a:srgbClr val="000000"/>
                </a:solidFill>
                <a:latin typeface="Arial"/>
                <a:ea typeface="Arial"/>
                <a:cs typeface="Arial"/>
                <a:sym typeface="Arial"/>
              </a:rPr>
              <a:t>Savers and Borrowers Script</a:t>
            </a:r>
            <a:endParaRPr sz="4400" b="1" i="0" u="sng" strike="noStrike" cap="none">
              <a:solidFill>
                <a:srgbClr val="000000"/>
              </a:solidFill>
              <a:latin typeface="Arial"/>
              <a:ea typeface="Arial"/>
              <a:cs typeface="Arial"/>
              <a:sym typeface="Arial"/>
            </a:endParaRPr>
          </a:p>
        </p:txBody>
      </p:sp>
      <p:sp>
        <p:nvSpPr>
          <p:cNvPr id="182" name="Google Shape;182;p36"/>
          <p:cNvSpPr txBox="1">
            <a:spLocks noGrp="1"/>
          </p:cNvSpPr>
          <p:nvPr>
            <p:ph type="body" idx="1"/>
          </p:nvPr>
        </p:nvSpPr>
        <p:spPr>
          <a:xfrm>
            <a:off x="758550" y="1080150"/>
            <a:ext cx="7864200" cy="5625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2000" b="1" i="0" u="sng" strike="noStrike" cap="none">
                <a:solidFill>
                  <a:srgbClr val="0000FF"/>
                </a:solidFill>
                <a:latin typeface="Arial"/>
                <a:ea typeface="Arial"/>
                <a:cs typeface="Arial"/>
                <a:sym typeface="Arial"/>
              </a:rPr>
              <a:t>Saver:</a:t>
            </a:r>
            <a:r>
              <a:rPr lang="en-US" sz="2000" i="0" u="none" strike="noStrike" cap="none">
                <a:solidFill>
                  <a:srgbClr val="0000FF"/>
                </a:solidFill>
                <a:latin typeface="Arial"/>
                <a:ea typeface="Arial"/>
                <a:cs typeface="Arial"/>
                <a:sym typeface="Arial"/>
              </a:rPr>
              <a:t> Shake hands with the banker and say, </a:t>
            </a:r>
            <a:r>
              <a:rPr lang="en-US" sz="2000" b="1" i="0" u="none" strike="noStrike" cap="none">
                <a:solidFill>
                  <a:srgbClr val="0000FF"/>
                </a:solidFill>
                <a:latin typeface="Arial"/>
                <a:ea typeface="Arial"/>
                <a:cs typeface="Arial"/>
                <a:sym typeface="Arial"/>
              </a:rPr>
              <a:t>“Hello. I would like to put $500.00 in a savings account.”</a:t>
            </a:r>
            <a:endParaRPr sz="2000">
              <a:solidFill>
                <a:srgbClr val="0000FF"/>
              </a:solidFill>
              <a:latin typeface="Arial"/>
              <a:ea typeface="Arial"/>
              <a:cs typeface="Arial"/>
              <a:sym typeface="Arial"/>
            </a:endParaRPr>
          </a:p>
          <a:p>
            <a:pPr marL="342900" marR="0" lvl="0" indent="-342900" algn="l" rtl="0">
              <a:lnSpc>
                <a:spcPct val="80000"/>
              </a:lnSpc>
              <a:spcBef>
                <a:spcPts val="361"/>
              </a:spcBef>
              <a:spcAft>
                <a:spcPts val="0"/>
              </a:spcAft>
              <a:buClr>
                <a:schemeClr val="dk1"/>
              </a:buClr>
              <a:buFont typeface="Arial"/>
              <a:buNone/>
            </a:pPr>
            <a:r>
              <a:rPr lang="en-US" sz="2000" i="0" u="none" strike="noStrike" cap="none">
                <a:solidFill>
                  <a:srgbClr val="0000FF"/>
                </a:solidFill>
                <a:latin typeface="Arial"/>
                <a:ea typeface="Arial"/>
                <a:cs typeface="Arial"/>
                <a:sym typeface="Arial"/>
              </a:rPr>
              <a:t> </a:t>
            </a:r>
            <a:endParaRPr sz="2000">
              <a:solidFill>
                <a:srgbClr val="0000FF"/>
              </a:solidFill>
              <a:latin typeface="Arial"/>
              <a:ea typeface="Arial"/>
              <a:cs typeface="Arial"/>
              <a:sym typeface="Arial"/>
            </a:endParaRPr>
          </a:p>
          <a:p>
            <a:pPr marL="342900" marR="0" lvl="0" indent="-342900" algn="l" rtl="0">
              <a:lnSpc>
                <a:spcPct val="80000"/>
              </a:lnSpc>
              <a:spcBef>
                <a:spcPts val="361"/>
              </a:spcBef>
              <a:spcAft>
                <a:spcPts val="0"/>
              </a:spcAft>
              <a:buClr>
                <a:schemeClr val="dk1"/>
              </a:buClr>
              <a:buFont typeface="Arial"/>
              <a:buNone/>
            </a:pPr>
            <a:r>
              <a:rPr lang="en-US" sz="2000" b="1" i="0" u="sng" strike="noStrike" cap="none">
                <a:solidFill>
                  <a:srgbClr val="00B050"/>
                </a:solidFill>
                <a:latin typeface="Arial"/>
                <a:ea typeface="Arial"/>
                <a:cs typeface="Arial"/>
                <a:sym typeface="Arial"/>
              </a:rPr>
              <a:t>Banker:</a:t>
            </a:r>
            <a:r>
              <a:rPr lang="en-US" sz="2000" i="0" u="none" strike="noStrike" cap="none">
                <a:solidFill>
                  <a:srgbClr val="00B050"/>
                </a:solidFill>
                <a:latin typeface="Arial"/>
                <a:ea typeface="Arial"/>
                <a:cs typeface="Arial"/>
                <a:sym typeface="Arial"/>
              </a:rPr>
              <a:t>  </a:t>
            </a:r>
            <a:r>
              <a:rPr lang="en-US" sz="2000" b="1" i="0" u="none" strike="noStrike" cap="none">
                <a:solidFill>
                  <a:srgbClr val="00B050"/>
                </a:solidFill>
                <a:latin typeface="Arial"/>
                <a:ea typeface="Arial"/>
                <a:cs typeface="Arial"/>
                <a:sym typeface="Arial"/>
              </a:rPr>
              <a:t>“Okay. Let me tell you about our interest rates. We can offer you a two-percent interest rate. This means that every year we will give you two cents for every dollar you have in your savings account.”</a:t>
            </a:r>
            <a:endParaRPr sz="2000">
              <a:solidFill>
                <a:srgbClr val="00B050"/>
              </a:solidFill>
              <a:latin typeface="Arial"/>
              <a:ea typeface="Arial"/>
              <a:cs typeface="Arial"/>
              <a:sym typeface="Arial"/>
            </a:endParaRPr>
          </a:p>
          <a:p>
            <a:pPr marL="342900" marR="0" lvl="0" indent="-228282" algn="l" rtl="0">
              <a:lnSpc>
                <a:spcPct val="80000"/>
              </a:lnSpc>
              <a:spcBef>
                <a:spcPts val="361"/>
              </a:spcBef>
              <a:spcAft>
                <a:spcPts val="0"/>
              </a:spcAft>
              <a:buClr>
                <a:schemeClr val="dk1"/>
              </a:buClr>
              <a:buSzPts val="1805"/>
              <a:buFont typeface="Arial"/>
              <a:buNone/>
            </a:pPr>
            <a:endParaRPr sz="2000" i="0" u="none" strike="noStrike" cap="none">
              <a:solidFill>
                <a:schemeClr val="dk1"/>
              </a:solidFill>
              <a:latin typeface="Arial"/>
              <a:ea typeface="Arial"/>
              <a:cs typeface="Arial"/>
              <a:sym typeface="Arial"/>
            </a:endParaRPr>
          </a:p>
          <a:p>
            <a:pPr marL="342900" marR="0" lvl="0" indent="-342900" algn="l" rtl="0">
              <a:lnSpc>
                <a:spcPct val="80000"/>
              </a:lnSpc>
              <a:spcBef>
                <a:spcPts val="361"/>
              </a:spcBef>
              <a:spcAft>
                <a:spcPts val="0"/>
              </a:spcAft>
              <a:buClr>
                <a:schemeClr val="dk1"/>
              </a:buClr>
              <a:buFont typeface="Arial"/>
              <a:buNone/>
            </a:pPr>
            <a:r>
              <a:rPr lang="en-US" sz="2000" b="1" i="0" u="sng" strike="noStrike" cap="none">
                <a:solidFill>
                  <a:srgbClr val="0000FF"/>
                </a:solidFill>
                <a:latin typeface="Arial"/>
                <a:ea typeface="Arial"/>
                <a:cs typeface="Arial"/>
                <a:sym typeface="Arial"/>
              </a:rPr>
              <a:t>Saver:</a:t>
            </a:r>
            <a:r>
              <a:rPr lang="en-US" sz="2000" i="0" u="none" strike="noStrike" cap="none">
                <a:solidFill>
                  <a:srgbClr val="0000FF"/>
                </a:solidFill>
                <a:latin typeface="Arial"/>
                <a:ea typeface="Arial"/>
                <a:cs typeface="Arial"/>
                <a:sym typeface="Arial"/>
              </a:rPr>
              <a:t> Give the banker $500.00.</a:t>
            </a:r>
            <a:endParaRPr sz="2000">
              <a:solidFill>
                <a:srgbClr val="0000FF"/>
              </a:solidFill>
              <a:latin typeface="Arial"/>
              <a:ea typeface="Arial"/>
              <a:cs typeface="Arial"/>
              <a:sym typeface="Arial"/>
            </a:endParaRPr>
          </a:p>
          <a:p>
            <a:pPr marL="342900" marR="0" lvl="0" indent="-342900" algn="l" rtl="0">
              <a:lnSpc>
                <a:spcPct val="80000"/>
              </a:lnSpc>
              <a:spcBef>
                <a:spcPts val="361"/>
              </a:spcBef>
              <a:spcAft>
                <a:spcPts val="0"/>
              </a:spcAft>
              <a:buClr>
                <a:schemeClr val="dk1"/>
              </a:buClr>
              <a:buFont typeface="Arial"/>
              <a:buNone/>
            </a:pPr>
            <a:r>
              <a:rPr lang="en-US" sz="2000" i="0" u="none" strike="noStrike" cap="none">
                <a:solidFill>
                  <a:srgbClr val="FF0000"/>
                </a:solidFill>
                <a:latin typeface="Arial"/>
                <a:ea typeface="Arial"/>
                <a:cs typeface="Arial"/>
                <a:sym typeface="Arial"/>
              </a:rPr>
              <a:t> </a:t>
            </a:r>
            <a:endParaRPr sz="2000">
              <a:solidFill>
                <a:srgbClr val="FF0000"/>
              </a:solidFill>
              <a:latin typeface="Arial"/>
              <a:ea typeface="Arial"/>
              <a:cs typeface="Arial"/>
              <a:sym typeface="Arial"/>
            </a:endParaRPr>
          </a:p>
          <a:p>
            <a:pPr marL="342900" marR="0" lvl="0" indent="-342900" algn="l" rtl="0">
              <a:lnSpc>
                <a:spcPct val="80000"/>
              </a:lnSpc>
              <a:spcBef>
                <a:spcPts val="361"/>
              </a:spcBef>
              <a:spcAft>
                <a:spcPts val="0"/>
              </a:spcAft>
              <a:buClr>
                <a:schemeClr val="dk1"/>
              </a:buClr>
              <a:buFont typeface="Arial"/>
              <a:buNone/>
            </a:pPr>
            <a:r>
              <a:rPr lang="en-US" sz="2000" b="1" i="0" u="sng" strike="noStrike" cap="none">
                <a:solidFill>
                  <a:srgbClr val="00B050"/>
                </a:solidFill>
                <a:latin typeface="Arial"/>
                <a:ea typeface="Arial"/>
                <a:cs typeface="Arial"/>
                <a:sym typeface="Arial"/>
              </a:rPr>
              <a:t>Banker:</a:t>
            </a:r>
            <a:r>
              <a:rPr lang="en-US" sz="2000" i="0" u="none" strike="noStrike" cap="none">
                <a:solidFill>
                  <a:srgbClr val="00B050"/>
                </a:solidFill>
                <a:latin typeface="Arial"/>
                <a:ea typeface="Arial"/>
                <a:cs typeface="Arial"/>
                <a:sym typeface="Arial"/>
              </a:rPr>
              <a:t> Take the $500.00 and say, </a:t>
            </a:r>
            <a:r>
              <a:rPr lang="en-US" sz="2000" b="1" i="0" u="none" strike="noStrike" cap="none">
                <a:solidFill>
                  <a:srgbClr val="00B050"/>
                </a:solidFill>
                <a:latin typeface="Arial"/>
                <a:ea typeface="Arial"/>
                <a:cs typeface="Arial"/>
                <a:sym typeface="Arial"/>
              </a:rPr>
              <a:t>“Thank you.”</a:t>
            </a:r>
            <a:endParaRPr sz="2000">
              <a:latin typeface="Arial"/>
              <a:ea typeface="Arial"/>
              <a:cs typeface="Arial"/>
              <a:sym typeface="Arial"/>
            </a:endParaRPr>
          </a:p>
          <a:p>
            <a:pPr marL="342900" marR="0" lvl="0" indent="-342900" algn="l" rtl="0">
              <a:lnSpc>
                <a:spcPct val="80000"/>
              </a:lnSpc>
              <a:spcBef>
                <a:spcPts val="361"/>
              </a:spcBef>
              <a:spcAft>
                <a:spcPts val="0"/>
              </a:spcAft>
              <a:buClr>
                <a:schemeClr val="dk1"/>
              </a:buClr>
              <a:buFont typeface="Arial"/>
              <a:buNone/>
            </a:pPr>
            <a:r>
              <a:rPr lang="en-US" sz="2000" i="0" u="none" strike="noStrike" cap="none">
                <a:solidFill>
                  <a:schemeClr val="dk1"/>
                </a:solidFill>
                <a:latin typeface="Arial"/>
                <a:ea typeface="Arial"/>
                <a:cs typeface="Arial"/>
                <a:sym typeface="Arial"/>
              </a:rPr>
              <a:t> </a:t>
            </a:r>
            <a:endParaRPr sz="2000">
              <a:latin typeface="Arial"/>
              <a:ea typeface="Arial"/>
              <a:cs typeface="Arial"/>
              <a:sym typeface="Arial"/>
            </a:endParaRPr>
          </a:p>
          <a:p>
            <a:pPr marL="342900" marR="0" lvl="0" indent="-342900" algn="l" rtl="0">
              <a:lnSpc>
                <a:spcPct val="80000"/>
              </a:lnSpc>
              <a:spcBef>
                <a:spcPts val="361"/>
              </a:spcBef>
              <a:spcAft>
                <a:spcPts val="0"/>
              </a:spcAft>
              <a:buClr>
                <a:schemeClr val="dk1"/>
              </a:buClr>
              <a:buFont typeface="Arial"/>
              <a:buNone/>
            </a:pPr>
            <a:r>
              <a:rPr lang="en-US" sz="2000" b="1" u="sng">
                <a:solidFill>
                  <a:srgbClr val="FF0000"/>
                </a:solidFill>
                <a:latin typeface="Arial"/>
                <a:ea typeface="Arial"/>
                <a:cs typeface="Arial"/>
                <a:sym typeface="Arial"/>
              </a:rPr>
              <a:t>B</a:t>
            </a:r>
            <a:r>
              <a:rPr lang="en-US" sz="2000" b="1" i="0" u="sng" strike="noStrike" cap="none">
                <a:solidFill>
                  <a:srgbClr val="FF0000"/>
                </a:solidFill>
                <a:latin typeface="Arial"/>
                <a:ea typeface="Arial"/>
                <a:cs typeface="Arial"/>
                <a:sym typeface="Arial"/>
              </a:rPr>
              <a:t>orrower:</a:t>
            </a:r>
            <a:r>
              <a:rPr lang="en-US" sz="2000" i="0" u="none" strike="noStrike" cap="none">
                <a:solidFill>
                  <a:srgbClr val="FF0000"/>
                </a:solidFill>
                <a:latin typeface="Arial"/>
                <a:ea typeface="Arial"/>
                <a:cs typeface="Arial"/>
                <a:sym typeface="Arial"/>
              </a:rPr>
              <a:t> Shake hands with the banker and say, </a:t>
            </a:r>
            <a:r>
              <a:rPr lang="en-US" sz="2000" b="1" i="0" u="none" strike="noStrike" cap="none">
                <a:solidFill>
                  <a:srgbClr val="FF0000"/>
                </a:solidFill>
                <a:latin typeface="Arial"/>
                <a:ea typeface="Arial"/>
                <a:cs typeface="Arial"/>
                <a:sym typeface="Arial"/>
              </a:rPr>
              <a:t>“Hello. I would like to borrow $500.00 to pay for college.”</a:t>
            </a:r>
            <a:endParaRPr sz="2000">
              <a:solidFill>
                <a:srgbClr val="FF0000"/>
              </a:solidFill>
              <a:latin typeface="Arial"/>
              <a:ea typeface="Arial"/>
              <a:cs typeface="Arial"/>
              <a:sym typeface="Arial"/>
            </a:endParaRPr>
          </a:p>
          <a:p>
            <a:pPr marL="342900" marR="0" lvl="0" indent="-342900" algn="l" rtl="0">
              <a:lnSpc>
                <a:spcPct val="80000"/>
              </a:lnSpc>
              <a:spcBef>
                <a:spcPts val="361"/>
              </a:spcBef>
              <a:spcAft>
                <a:spcPts val="0"/>
              </a:spcAft>
              <a:buClr>
                <a:schemeClr val="dk1"/>
              </a:buClr>
              <a:buFont typeface="Arial"/>
              <a:buNone/>
            </a:pPr>
            <a:r>
              <a:rPr lang="en-US" sz="2000" i="0" u="none" strike="noStrike" cap="none">
                <a:solidFill>
                  <a:srgbClr val="FF0000"/>
                </a:solidFill>
                <a:latin typeface="Arial"/>
                <a:ea typeface="Arial"/>
                <a:cs typeface="Arial"/>
                <a:sym typeface="Arial"/>
              </a:rPr>
              <a:t> </a:t>
            </a:r>
            <a:endParaRPr sz="2000">
              <a:solidFill>
                <a:srgbClr val="FF0000"/>
              </a:solidFill>
              <a:latin typeface="Arial"/>
              <a:ea typeface="Arial"/>
              <a:cs typeface="Arial"/>
              <a:sym typeface="Arial"/>
            </a:endParaRPr>
          </a:p>
          <a:p>
            <a:pPr marL="342900" marR="0" lvl="0" indent="-342900" algn="l" rtl="0">
              <a:lnSpc>
                <a:spcPct val="80000"/>
              </a:lnSpc>
              <a:spcBef>
                <a:spcPts val="361"/>
              </a:spcBef>
              <a:spcAft>
                <a:spcPts val="0"/>
              </a:spcAft>
              <a:buClr>
                <a:schemeClr val="dk1"/>
              </a:buClr>
              <a:buFont typeface="Arial"/>
              <a:buNone/>
            </a:pPr>
            <a:r>
              <a:rPr lang="en-US" sz="2000" b="1" i="0" u="sng" strike="noStrike" cap="none">
                <a:solidFill>
                  <a:srgbClr val="00B050"/>
                </a:solidFill>
                <a:latin typeface="Arial"/>
                <a:ea typeface="Arial"/>
                <a:cs typeface="Arial"/>
                <a:sym typeface="Arial"/>
              </a:rPr>
              <a:t>Banker:</a:t>
            </a:r>
            <a:r>
              <a:rPr lang="en-US" sz="2000" i="0" u="none" strike="noStrike" cap="none">
                <a:solidFill>
                  <a:srgbClr val="00B050"/>
                </a:solidFill>
                <a:latin typeface="Arial"/>
                <a:ea typeface="Arial"/>
                <a:cs typeface="Arial"/>
                <a:sym typeface="Arial"/>
              </a:rPr>
              <a:t> Shake hands with the borrower and say, </a:t>
            </a:r>
            <a:r>
              <a:rPr lang="en-US" sz="2000" b="1" i="0" u="none" strike="noStrike" cap="none">
                <a:solidFill>
                  <a:srgbClr val="00B050"/>
                </a:solidFill>
                <a:latin typeface="Arial"/>
                <a:ea typeface="Arial"/>
                <a:cs typeface="Arial"/>
                <a:sym typeface="Arial"/>
              </a:rPr>
              <a:t>“Okay. Let me tell you about our interest rates. We charge five percent interest on loans. This means that for every dollar you borrow, we will charge you five cents a year. You will have to pay back $500.00 plus the interest.”</a:t>
            </a:r>
            <a:r>
              <a:rPr lang="en-US" sz="2000" i="0" u="none" strike="noStrike" cap="none">
                <a:solidFill>
                  <a:srgbClr val="00B050"/>
                </a:solidFill>
                <a:latin typeface="Arial"/>
                <a:ea typeface="Arial"/>
                <a:cs typeface="Arial"/>
                <a:sym typeface="Arial"/>
              </a:rPr>
              <a:t> Give the borrower $500.00.</a:t>
            </a:r>
            <a:endParaRPr sz="2000">
              <a:solidFill>
                <a:srgbClr val="00B050"/>
              </a:solidFill>
              <a:latin typeface="Arial"/>
              <a:ea typeface="Arial"/>
              <a:cs typeface="Arial"/>
              <a:sym typeface="Arial"/>
            </a:endParaRPr>
          </a:p>
          <a:p>
            <a:pPr marL="342900" marR="0" lvl="0" indent="-342900" algn="l" rtl="0">
              <a:lnSpc>
                <a:spcPct val="80000"/>
              </a:lnSpc>
              <a:spcBef>
                <a:spcPts val="313"/>
              </a:spcBef>
              <a:spcAft>
                <a:spcPts val="0"/>
              </a:spcAft>
              <a:buClr>
                <a:schemeClr val="dk1"/>
              </a:buClr>
              <a:buFont typeface="Arial"/>
              <a:buNone/>
            </a:pPr>
            <a:r>
              <a:rPr lang="en-US" sz="1567" b="0" i="0" u="none" strike="noStrike" cap="none">
                <a:solidFill>
                  <a:schemeClr val="dk1"/>
                </a:solidFill>
                <a:latin typeface="Calibri"/>
                <a:ea typeface="Calibri"/>
                <a:cs typeface="Calibri"/>
                <a:sym typeface="Calibri"/>
              </a:rPr>
              <a:t> </a:t>
            </a:r>
            <a:endParaRPr/>
          </a:p>
          <a:p>
            <a:pPr marL="342900" marR="0" lvl="0" indent="-258445" algn="l" rtl="0">
              <a:lnSpc>
                <a:spcPct val="80000"/>
              </a:lnSpc>
              <a:spcBef>
                <a:spcPts val="266"/>
              </a:spcBef>
              <a:spcAft>
                <a:spcPts val="1600"/>
              </a:spcAft>
              <a:buClr>
                <a:schemeClr val="dk1"/>
              </a:buClr>
              <a:buSzPts val="1330"/>
              <a:buFont typeface="Arial"/>
              <a:buNone/>
            </a:pPr>
            <a:endParaRPr sz="133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6"/>
        <p:cNvGrpSpPr/>
        <p:nvPr/>
      </p:nvGrpSpPr>
      <p:grpSpPr>
        <a:xfrm>
          <a:off x="0" y="0"/>
          <a:ext cx="0" cy="0"/>
          <a:chOff x="0" y="0"/>
          <a:chExt cx="0" cy="0"/>
        </a:xfrm>
      </p:grpSpPr>
      <p:sp>
        <p:nvSpPr>
          <p:cNvPr id="187" name="Google Shape;187;p37"/>
          <p:cNvSpPr txBox="1">
            <a:spLocks noGrp="1"/>
          </p:cNvSpPr>
          <p:nvPr>
            <p:ph type="title"/>
          </p:nvPr>
        </p:nvSpPr>
        <p:spPr>
          <a:xfrm>
            <a:off x="139325" y="274650"/>
            <a:ext cx="88551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sng" strike="noStrike" cap="none">
                <a:solidFill>
                  <a:srgbClr val="000000"/>
                </a:solidFill>
                <a:latin typeface="Arial"/>
                <a:ea typeface="Arial"/>
                <a:cs typeface="Arial"/>
                <a:sym typeface="Arial"/>
              </a:rPr>
              <a:t>Savers and Borrowers Script (cont.)</a:t>
            </a:r>
            <a:endParaRPr sz="4400" b="1" i="0" u="none" strike="noStrike" cap="none">
              <a:solidFill>
                <a:srgbClr val="000000"/>
              </a:solidFill>
              <a:latin typeface="Arial"/>
              <a:ea typeface="Arial"/>
              <a:cs typeface="Arial"/>
              <a:sym typeface="Arial"/>
            </a:endParaRPr>
          </a:p>
        </p:txBody>
      </p:sp>
      <p:sp>
        <p:nvSpPr>
          <p:cNvPr id="188" name="Google Shape;188;p37"/>
          <p:cNvSpPr txBox="1">
            <a:spLocks noGrp="1"/>
          </p:cNvSpPr>
          <p:nvPr>
            <p:ph type="body" idx="1"/>
          </p:nvPr>
        </p:nvSpPr>
        <p:spPr>
          <a:xfrm>
            <a:off x="838200" y="2089899"/>
            <a:ext cx="7010400" cy="403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2200" b="1" i="0" u="sng" strike="noStrike" cap="none">
                <a:solidFill>
                  <a:srgbClr val="0000FF"/>
                </a:solidFill>
                <a:latin typeface="Arial"/>
                <a:ea typeface="Arial"/>
                <a:cs typeface="Arial"/>
                <a:sym typeface="Arial"/>
              </a:rPr>
              <a:t>Borrower:</a:t>
            </a:r>
            <a:r>
              <a:rPr lang="en-US" sz="2200" i="0" u="none" strike="noStrike" cap="none">
                <a:solidFill>
                  <a:srgbClr val="0000FF"/>
                </a:solidFill>
                <a:latin typeface="Arial"/>
                <a:ea typeface="Arial"/>
                <a:cs typeface="Arial"/>
                <a:sym typeface="Arial"/>
              </a:rPr>
              <a:t> </a:t>
            </a:r>
            <a:r>
              <a:rPr lang="en-US" sz="2200" b="1" i="0" u="none" strike="noStrike" cap="none">
                <a:solidFill>
                  <a:srgbClr val="0000FF"/>
                </a:solidFill>
                <a:latin typeface="Arial"/>
                <a:ea typeface="Arial"/>
                <a:cs typeface="Arial"/>
                <a:sym typeface="Arial"/>
              </a:rPr>
              <a:t>“I can’t believe one year has passed. I have the money to repay you. Here is the $525.00 I owe you.”</a:t>
            </a:r>
            <a:endParaRPr sz="2200">
              <a:solidFill>
                <a:srgbClr val="0000FF"/>
              </a:solidFill>
              <a:latin typeface="Arial"/>
              <a:ea typeface="Arial"/>
              <a:cs typeface="Arial"/>
              <a:sym typeface="Arial"/>
            </a:endParaRPr>
          </a:p>
          <a:p>
            <a:pPr marL="342900" marR="0" lvl="0" indent="-342900" algn="l" rtl="0">
              <a:lnSpc>
                <a:spcPct val="80000"/>
              </a:lnSpc>
              <a:spcBef>
                <a:spcPts val="518"/>
              </a:spcBef>
              <a:spcAft>
                <a:spcPts val="0"/>
              </a:spcAft>
              <a:buClr>
                <a:schemeClr val="dk1"/>
              </a:buClr>
              <a:buFont typeface="Arial"/>
              <a:buNone/>
            </a:pPr>
            <a:r>
              <a:rPr lang="en-US" sz="2200" i="0" u="none" strike="noStrike" cap="none">
                <a:solidFill>
                  <a:schemeClr val="dk1"/>
                </a:solidFill>
                <a:latin typeface="Arial"/>
                <a:ea typeface="Arial"/>
                <a:cs typeface="Arial"/>
                <a:sym typeface="Arial"/>
              </a:rPr>
              <a:t> </a:t>
            </a:r>
            <a:endParaRPr sz="2200">
              <a:latin typeface="Arial"/>
              <a:ea typeface="Arial"/>
              <a:cs typeface="Arial"/>
              <a:sym typeface="Arial"/>
            </a:endParaRPr>
          </a:p>
          <a:p>
            <a:pPr marL="342900" marR="0" lvl="0" indent="-342900" algn="l" rtl="0">
              <a:lnSpc>
                <a:spcPct val="80000"/>
              </a:lnSpc>
              <a:spcBef>
                <a:spcPts val="518"/>
              </a:spcBef>
              <a:spcAft>
                <a:spcPts val="0"/>
              </a:spcAft>
              <a:buClr>
                <a:schemeClr val="dk1"/>
              </a:buClr>
              <a:buFont typeface="Arial"/>
              <a:buNone/>
            </a:pPr>
            <a:r>
              <a:rPr lang="en-US" sz="2200" b="1" i="0" u="sng" strike="noStrike" cap="none">
                <a:solidFill>
                  <a:srgbClr val="00B050"/>
                </a:solidFill>
                <a:latin typeface="Arial"/>
                <a:ea typeface="Arial"/>
                <a:cs typeface="Arial"/>
                <a:sym typeface="Arial"/>
              </a:rPr>
              <a:t>Banker:</a:t>
            </a:r>
            <a:r>
              <a:rPr lang="en-US" sz="2200" i="0" u="none" strike="noStrike" cap="none">
                <a:solidFill>
                  <a:srgbClr val="00B050"/>
                </a:solidFill>
                <a:latin typeface="Arial"/>
                <a:ea typeface="Arial"/>
                <a:cs typeface="Arial"/>
                <a:sym typeface="Arial"/>
              </a:rPr>
              <a:t> Take the $525.00 and say, </a:t>
            </a:r>
            <a:r>
              <a:rPr lang="en-US" sz="2200" b="1" i="0" u="none" strike="noStrike" cap="none">
                <a:solidFill>
                  <a:srgbClr val="00B050"/>
                </a:solidFill>
                <a:latin typeface="Arial"/>
                <a:ea typeface="Arial"/>
                <a:cs typeface="Arial"/>
                <a:sym typeface="Arial"/>
              </a:rPr>
              <a:t>“Thank you.”</a:t>
            </a:r>
            <a:endParaRPr sz="2200">
              <a:solidFill>
                <a:srgbClr val="00B050"/>
              </a:solidFill>
              <a:latin typeface="Arial"/>
              <a:ea typeface="Arial"/>
              <a:cs typeface="Arial"/>
              <a:sym typeface="Arial"/>
            </a:endParaRPr>
          </a:p>
          <a:p>
            <a:pPr marL="342900" marR="0" lvl="0" indent="-342900" algn="l" rtl="0">
              <a:lnSpc>
                <a:spcPct val="80000"/>
              </a:lnSpc>
              <a:spcBef>
                <a:spcPts val="518"/>
              </a:spcBef>
              <a:spcAft>
                <a:spcPts val="0"/>
              </a:spcAft>
              <a:buClr>
                <a:schemeClr val="dk1"/>
              </a:buClr>
              <a:buFont typeface="Arial"/>
              <a:buNone/>
            </a:pPr>
            <a:r>
              <a:rPr lang="en-US" sz="2200" i="0" u="none" strike="noStrike" cap="none">
                <a:solidFill>
                  <a:schemeClr val="dk1"/>
                </a:solidFill>
                <a:latin typeface="Arial"/>
                <a:ea typeface="Arial"/>
                <a:cs typeface="Arial"/>
                <a:sym typeface="Arial"/>
              </a:rPr>
              <a:t> </a:t>
            </a:r>
            <a:endParaRPr sz="2200">
              <a:latin typeface="Arial"/>
              <a:ea typeface="Arial"/>
              <a:cs typeface="Arial"/>
              <a:sym typeface="Arial"/>
            </a:endParaRPr>
          </a:p>
          <a:p>
            <a:pPr marL="342900" marR="0" lvl="0" indent="-342900" algn="l" rtl="0">
              <a:lnSpc>
                <a:spcPct val="80000"/>
              </a:lnSpc>
              <a:spcBef>
                <a:spcPts val="518"/>
              </a:spcBef>
              <a:spcAft>
                <a:spcPts val="0"/>
              </a:spcAft>
              <a:buClr>
                <a:schemeClr val="dk1"/>
              </a:buClr>
              <a:buFont typeface="Arial"/>
              <a:buNone/>
            </a:pPr>
            <a:r>
              <a:rPr lang="en-US" sz="2200" b="1" i="0" u="sng" strike="noStrike" cap="none">
                <a:solidFill>
                  <a:srgbClr val="FF0000"/>
                </a:solidFill>
                <a:latin typeface="Arial"/>
                <a:ea typeface="Arial"/>
                <a:cs typeface="Arial"/>
                <a:sym typeface="Arial"/>
              </a:rPr>
              <a:t>Saver:</a:t>
            </a:r>
            <a:r>
              <a:rPr lang="en-US" sz="2200" i="0" u="none" strike="noStrike" cap="none">
                <a:solidFill>
                  <a:srgbClr val="FF0000"/>
                </a:solidFill>
                <a:latin typeface="Arial"/>
                <a:ea typeface="Arial"/>
                <a:cs typeface="Arial"/>
                <a:sym typeface="Arial"/>
              </a:rPr>
              <a:t> Tell the banker, </a:t>
            </a:r>
            <a:r>
              <a:rPr lang="en-US" sz="2200" b="1" i="0" u="none" strike="noStrike" cap="none">
                <a:solidFill>
                  <a:srgbClr val="FF0000"/>
                </a:solidFill>
                <a:latin typeface="Arial"/>
                <a:ea typeface="Arial"/>
                <a:cs typeface="Arial"/>
                <a:sym typeface="Arial"/>
              </a:rPr>
              <a:t>“I would like to take my money out of my savings account.”</a:t>
            </a:r>
            <a:endParaRPr sz="2200">
              <a:solidFill>
                <a:srgbClr val="FF0000"/>
              </a:solidFill>
              <a:latin typeface="Arial"/>
              <a:ea typeface="Arial"/>
              <a:cs typeface="Arial"/>
              <a:sym typeface="Arial"/>
            </a:endParaRPr>
          </a:p>
          <a:p>
            <a:pPr marL="342900" marR="0" lvl="0" indent="-342900" algn="l" rtl="0">
              <a:lnSpc>
                <a:spcPct val="80000"/>
              </a:lnSpc>
              <a:spcBef>
                <a:spcPts val="518"/>
              </a:spcBef>
              <a:spcAft>
                <a:spcPts val="0"/>
              </a:spcAft>
              <a:buClr>
                <a:schemeClr val="dk1"/>
              </a:buClr>
              <a:buFont typeface="Arial"/>
              <a:buNone/>
            </a:pPr>
            <a:r>
              <a:rPr lang="en-US" sz="2200" i="0" u="none" strike="noStrike" cap="none">
                <a:solidFill>
                  <a:schemeClr val="dk1"/>
                </a:solidFill>
                <a:latin typeface="Arial"/>
                <a:ea typeface="Arial"/>
                <a:cs typeface="Arial"/>
                <a:sym typeface="Arial"/>
              </a:rPr>
              <a:t> </a:t>
            </a:r>
            <a:endParaRPr sz="2200">
              <a:latin typeface="Arial"/>
              <a:ea typeface="Arial"/>
              <a:cs typeface="Arial"/>
              <a:sym typeface="Arial"/>
            </a:endParaRPr>
          </a:p>
          <a:p>
            <a:pPr marL="342900" marR="0" lvl="0" indent="-342900" algn="l" rtl="0">
              <a:lnSpc>
                <a:spcPct val="80000"/>
              </a:lnSpc>
              <a:spcBef>
                <a:spcPts val="518"/>
              </a:spcBef>
              <a:spcAft>
                <a:spcPts val="0"/>
              </a:spcAft>
              <a:buClr>
                <a:schemeClr val="dk1"/>
              </a:buClr>
              <a:buFont typeface="Arial"/>
              <a:buNone/>
            </a:pPr>
            <a:r>
              <a:rPr lang="en-US" sz="2200" b="1" i="0" u="sng" strike="noStrike" cap="none">
                <a:solidFill>
                  <a:srgbClr val="00B050"/>
                </a:solidFill>
                <a:latin typeface="Arial"/>
                <a:ea typeface="Arial"/>
                <a:cs typeface="Arial"/>
                <a:sym typeface="Arial"/>
              </a:rPr>
              <a:t>Banker:</a:t>
            </a:r>
            <a:r>
              <a:rPr lang="en-US" sz="2200" i="0" u="none" strike="noStrike" cap="none">
                <a:solidFill>
                  <a:srgbClr val="00B050"/>
                </a:solidFill>
                <a:latin typeface="Arial"/>
                <a:ea typeface="Arial"/>
                <a:cs typeface="Arial"/>
                <a:sym typeface="Arial"/>
              </a:rPr>
              <a:t> </a:t>
            </a:r>
            <a:r>
              <a:rPr lang="en-US" sz="2200" b="1" i="0" u="none" strike="noStrike" cap="none">
                <a:solidFill>
                  <a:srgbClr val="00B050"/>
                </a:solidFill>
                <a:latin typeface="Arial"/>
                <a:ea typeface="Arial"/>
                <a:cs typeface="Arial"/>
                <a:sym typeface="Arial"/>
              </a:rPr>
              <a:t>“Okay. Here is $510.00.”</a:t>
            </a:r>
            <a:endParaRPr sz="2200">
              <a:solidFill>
                <a:srgbClr val="00B050"/>
              </a:solidFill>
              <a:latin typeface="Arial"/>
              <a:ea typeface="Arial"/>
              <a:cs typeface="Arial"/>
              <a:sym typeface="Arial"/>
            </a:endParaRPr>
          </a:p>
          <a:p>
            <a:pPr marL="342900" marR="0" lvl="0" indent="-342900" algn="l" rtl="0">
              <a:lnSpc>
                <a:spcPct val="80000"/>
              </a:lnSpc>
              <a:spcBef>
                <a:spcPts val="518"/>
              </a:spcBef>
              <a:spcAft>
                <a:spcPts val="0"/>
              </a:spcAft>
              <a:buClr>
                <a:schemeClr val="dk1"/>
              </a:buClr>
              <a:buFont typeface="Arial"/>
              <a:buNone/>
            </a:pPr>
            <a:r>
              <a:rPr lang="en-US" sz="2590" b="0" i="0" u="none" strike="noStrike" cap="none">
                <a:solidFill>
                  <a:schemeClr val="dk1"/>
                </a:solidFill>
                <a:latin typeface="Calibri"/>
                <a:ea typeface="Calibri"/>
                <a:cs typeface="Calibri"/>
                <a:sym typeface="Calibri"/>
              </a:rPr>
              <a:t> </a:t>
            </a:r>
            <a:endParaRPr/>
          </a:p>
          <a:p>
            <a:pPr marL="342900" marR="0" lvl="0" indent="-178435" algn="l" rtl="0">
              <a:lnSpc>
                <a:spcPct val="80000"/>
              </a:lnSpc>
              <a:spcBef>
                <a:spcPts val="518"/>
              </a:spcBef>
              <a:spcAft>
                <a:spcPts val="1600"/>
              </a:spcAft>
              <a:buClr>
                <a:schemeClr val="dk1"/>
              </a:buClr>
              <a:buSzPts val="2590"/>
              <a:buFont typeface="Arial"/>
              <a:buNone/>
            </a:pPr>
            <a:endParaRPr sz="259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2"/>
        <p:cNvGrpSpPr/>
        <p:nvPr/>
      </p:nvGrpSpPr>
      <p:grpSpPr>
        <a:xfrm>
          <a:off x="0" y="0"/>
          <a:ext cx="0" cy="0"/>
          <a:chOff x="0" y="0"/>
          <a:chExt cx="0" cy="0"/>
        </a:xfrm>
      </p:grpSpPr>
      <p:sp>
        <p:nvSpPr>
          <p:cNvPr id="193" name="Google Shape;193;p38"/>
          <p:cNvSpPr txBox="1">
            <a:spLocks noGrp="1"/>
          </p:cNvSpPr>
          <p:nvPr>
            <p:ph type="title"/>
          </p:nvPr>
        </p:nvSpPr>
        <p:spPr>
          <a:xfrm>
            <a:off x="139325" y="274650"/>
            <a:ext cx="8901600" cy="734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sng" strike="noStrike" cap="none">
                <a:solidFill>
                  <a:srgbClr val="000000"/>
                </a:solidFill>
                <a:latin typeface="Arial"/>
                <a:ea typeface="Arial"/>
                <a:cs typeface="Arial"/>
                <a:sym typeface="Arial"/>
              </a:rPr>
              <a:t>Savers and Borrowers Conclusion</a:t>
            </a:r>
            <a:endParaRPr sz="4400" b="1" i="0" u="sng" strike="noStrike" cap="none">
              <a:solidFill>
                <a:srgbClr val="000000"/>
              </a:solidFill>
              <a:latin typeface="Arial"/>
              <a:ea typeface="Arial"/>
              <a:cs typeface="Arial"/>
              <a:sym typeface="Arial"/>
            </a:endParaRPr>
          </a:p>
        </p:txBody>
      </p:sp>
      <p:sp>
        <p:nvSpPr>
          <p:cNvPr id="194" name="Google Shape;194;p38"/>
          <p:cNvSpPr txBox="1">
            <a:spLocks noGrp="1"/>
          </p:cNvSpPr>
          <p:nvPr>
            <p:ph type="body" idx="1"/>
          </p:nvPr>
        </p:nvSpPr>
        <p:spPr>
          <a:xfrm>
            <a:off x="387025" y="1702900"/>
            <a:ext cx="8344200" cy="4880100"/>
          </a:xfrm>
          <a:prstGeom prst="rect">
            <a:avLst/>
          </a:prstGeom>
          <a:noFill/>
          <a:ln>
            <a:noFill/>
          </a:ln>
        </p:spPr>
        <p:txBody>
          <a:bodyPr spcFirstLastPara="1" wrap="square" lIns="91425" tIns="45700" rIns="91425" bIns="45700" anchor="t" anchorCtr="0">
            <a:noAutofit/>
          </a:bodyPr>
          <a:lstStyle/>
          <a:p>
            <a:pPr marL="342900" marR="0" lvl="0" indent="-367347" algn="l" rtl="0">
              <a:lnSpc>
                <a:spcPct val="80000"/>
              </a:lnSpc>
              <a:spcBef>
                <a:spcPts val="0"/>
              </a:spcBef>
              <a:spcAft>
                <a:spcPts val="0"/>
              </a:spcAft>
              <a:buClr>
                <a:srgbClr val="000000"/>
              </a:buClr>
              <a:buSzPts val="2200"/>
              <a:buFont typeface="Arial"/>
              <a:buChar char="•"/>
            </a:pPr>
            <a:r>
              <a:rPr lang="en-US" sz="2200" b="1" i="0" u="none" strike="noStrike" cap="none">
                <a:solidFill>
                  <a:srgbClr val="000000"/>
                </a:solidFill>
                <a:latin typeface="Arial"/>
                <a:ea typeface="Arial"/>
                <a:cs typeface="Arial"/>
                <a:sym typeface="Arial"/>
              </a:rPr>
              <a:t>Why does the bank charge more interest for borrowing money than it pays for saving money?</a:t>
            </a:r>
            <a:endParaRPr sz="2200" i="0" u="none" strike="noStrike" cap="none">
              <a:solidFill>
                <a:srgbClr val="000000"/>
              </a:solidFill>
              <a:latin typeface="Arial"/>
              <a:ea typeface="Arial"/>
              <a:cs typeface="Arial"/>
              <a:sym typeface="Arial"/>
            </a:endParaRPr>
          </a:p>
          <a:p>
            <a:pPr marL="342900" marR="0" lvl="0" indent="-342900" algn="l" rtl="0">
              <a:lnSpc>
                <a:spcPct val="80000"/>
              </a:lnSpc>
              <a:spcBef>
                <a:spcPts val="363"/>
              </a:spcBef>
              <a:spcAft>
                <a:spcPts val="0"/>
              </a:spcAft>
              <a:buClr>
                <a:schemeClr val="dk1"/>
              </a:buClr>
              <a:buFont typeface="Arial"/>
              <a:buNone/>
            </a:pPr>
            <a:r>
              <a:rPr lang="en-US" sz="2200" i="0" u="none" strike="noStrike" cap="none">
                <a:solidFill>
                  <a:srgbClr val="000000"/>
                </a:solidFill>
                <a:latin typeface="Arial"/>
                <a:ea typeface="Arial"/>
                <a:cs typeface="Arial"/>
                <a:sym typeface="Arial"/>
              </a:rPr>
              <a:t>	</a:t>
            </a:r>
            <a:r>
              <a:rPr lang="en-US" sz="2200" i="0" u="none" strike="noStrike" cap="none">
                <a:solidFill>
                  <a:srgbClr val="FF0000"/>
                </a:solidFill>
                <a:latin typeface="Arial"/>
                <a:ea typeface="Arial"/>
                <a:cs typeface="Arial"/>
                <a:sym typeface="Arial"/>
              </a:rPr>
              <a:t>Have students respond.</a:t>
            </a:r>
            <a:endParaRPr sz="2200" i="0" u="none" strike="noStrike" cap="none">
              <a:solidFill>
                <a:srgbClr val="FF0000"/>
              </a:solidFill>
              <a:latin typeface="Arial"/>
              <a:ea typeface="Arial"/>
              <a:cs typeface="Arial"/>
              <a:sym typeface="Arial"/>
            </a:endParaRPr>
          </a:p>
          <a:p>
            <a:pPr marL="342900" marR="0" lvl="0" indent="-342900" algn="l" rtl="0">
              <a:lnSpc>
                <a:spcPct val="80000"/>
              </a:lnSpc>
              <a:spcBef>
                <a:spcPts val="363"/>
              </a:spcBef>
              <a:spcAft>
                <a:spcPts val="0"/>
              </a:spcAft>
              <a:buClr>
                <a:schemeClr val="dk1"/>
              </a:buClr>
              <a:buFont typeface="Arial"/>
              <a:buNone/>
            </a:pPr>
            <a:endParaRPr sz="2200">
              <a:solidFill>
                <a:srgbClr val="FF0000"/>
              </a:solidFill>
              <a:latin typeface="Arial"/>
              <a:ea typeface="Arial"/>
              <a:cs typeface="Arial"/>
              <a:sym typeface="Arial"/>
            </a:endParaRPr>
          </a:p>
          <a:p>
            <a:pPr marL="342900" marR="0" lvl="0" indent="-367347" algn="l" rtl="0">
              <a:lnSpc>
                <a:spcPct val="80000"/>
              </a:lnSpc>
              <a:spcBef>
                <a:spcPts val="363"/>
              </a:spcBef>
              <a:spcAft>
                <a:spcPts val="0"/>
              </a:spcAft>
              <a:buClr>
                <a:srgbClr val="000000"/>
              </a:buClr>
              <a:buSzPts val="2200"/>
              <a:buFont typeface="Arial"/>
              <a:buChar char="•"/>
            </a:pPr>
            <a:r>
              <a:rPr lang="en-US" sz="2200" b="1" i="0" u="none" strike="noStrike" cap="none">
                <a:solidFill>
                  <a:srgbClr val="000000"/>
                </a:solidFill>
                <a:latin typeface="Arial"/>
                <a:ea typeface="Arial"/>
                <a:cs typeface="Arial"/>
                <a:sym typeface="Arial"/>
              </a:rPr>
              <a:t>Banks are businesses that need to make money. To make money, banks charge people more interest for borrowing money than they pay for saving money. In this way, banks make a profit—they make money.When you save, you can make money too if your money is in a bank account.</a:t>
            </a:r>
            <a:endParaRPr sz="2200" b="1" i="0" u="none" strike="noStrike" cap="none">
              <a:solidFill>
                <a:srgbClr val="000000"/>
              </a:solidFill>
              <a:latin typeface="Arial"/>
              <a:ea typeface="Arial"/>
              <a:cs typeface="Arial"/>
              <a:sym typeface="Arial"/>
            </a:endParaRPr>
          </a:p>
          <a:p>
            <a:pPr marL="342900" marR="0" lvl="0" indent="0" algn="l" rtl="0">
              <a:lnSpc>
                <a:spcPct val="80000"/>
              </a:lnSpc>
              <a:spcBef>
                <a:spcPts val="363"/>
              </a:spcBef>
              <a:spcAft>
                <a:spcPts val="0"/>
              </a:spcAft>
              <a:buNone/>
            </a:pPr>
            <a:endParaRPr sz="2200" b="1">
              <a:solidFill>
                <a:srgbClr val="000000"/>
              </a:solidFill>
              <a:latin typeface="Arial"/>
              <a:ea typeface="Arial"/>
              <a:cs typeface="Arial"/>
              <a:sym typeface="Arial"/>
            </a:endParaRPr>
          </a:p>
          <a:p>
            <a:pPr marL="342900" lvl="0" indent="-273050" algn="l" rtl="0">
              <a:lnSpc>
                <a:spcPct val="80000"/>
              </a:lnSpc>
              <a:spcBef>
                <a:spcPts val="363"/>
              </a:spcBef>
              <a:spcAft>
                <a:spcPts val="0"/>
              </a:spcAft>
              <a:buClr>
                <a:srgbClr val="000000"/>
              </a:buClr>
              <a:buSzPts val="2200"/>
              <a:buFont typeface="Arial"/>
              <a:buChar char="•"/>
            </a:pPr>
            <a:r>
              <a:rPr lang="en-US" sz="2200" b="1">
                <a:solidFill>
                  <a:srgbClr val="000000"/>
                </a:solidFill>
                <a:latin typeface="Arial"/>
                <a:ea typeface="Arial"/>
                <a:cs typeface="Arial"/>
                <a:sym typeface="Arial"/>
              </a:rPr>
              <a:t>Maybe you can ask your parents/guardians to take you to a local bank for a tour</a:t>
            </a:r>
            <a:endParaRPr sz="2200" b="1">
              <a:solidFill>
                <a:srgbClr val="000000"/>
              </a:solidFill>
              <a:latin typeface="Arial"/>
              <a:ea typeface="Arial"/>
              <a:cs typeface="Arial"/>
              <a:sym typeface="Arial"/>
            </a:endParaRPr>
          </a:p>
          <a:p>
            <a:pPr marL="0" lvl="0" indent="457200" algn="l" rtl="0">
              <a:lnSpc>
                <a:spcPct val="80000"/>
              </a:lnSpc>
              <a:spcBef>
                <a:spcPts val="363"/>
              </a:spcBef>
              <a:spcAft>
                <a:spcPts val="0"/>
              </a:spcAft>
              <a:buClr>
                <a:schemeClr val="dk1"/>
              </a:buClr>
              <a:buFont typeface="Arial"/>
              <a:buNone/>
            </a:pPr>
            <a:endParaRPr sz="2200" b="1">
              <a:solidFill>
                <a:srgbClr val="000000"/>
              </a:solidFill>
              <a:latin typeface="Arial"/>
              <a:ea typeface="Arial"/>
              <a:cs typeface="Arial"/>
              <a:sym typeface="Arial"/>
            </a:endParaRPr>
          </a:p>
          <a:p>
            <a:pPr marL="342900" marR="0" lvl="0" indent="-245109" algn="l" rtl="0">
              <a:lnSpc>
                <a:spcPct val="80000"/>
              </a:lnSpc>
              <a:spcBef>
                <a:spcPts val="308"/>
              </a:spcBef>
              <a:spcAft>
                <a:spcPts val="1600"/>
              </a:spcAft>
              <a:buClr>
                <a:schemeClr val="dk1"/>
              </a:buClr>
              <a:buSzPts val="1540"/>
              <a:buFont typeface="Arial"/>
              <a:buNone/>
            </a:pPr>
            <a:endParaRPr sz="154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8"/>
        <p:cNvGrpSpPr/>
        <p:nvPr/>
      </p:nvGrpSpPr>
      <p:grpSpPr>
        <a:xfrm>
          <a:off x="0" y="0"/>
          <a:ext cx="0" cy="0"/>
          <a:chOff x="0" y="0"/>
          <a:chExt cx="0" cy="0"/>
        </a:xfrm>
      </p:grpSpPr>
      <p:sp>
        <p:nvSpPr>
          <p:cNvPr id="199" name="Google Shape;199;p39"/>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342900" lvl="0" indent="-342900" algn="ctr" rtl="0">
              <a:lnSpc>
                <a:spcPct val="80000"/>
              </a:lnSpc>
              <a:spcBef>
                <a:spcPts val="363"/>
              </a:spcBef>
              <a:spcAft>
                <a:spcPts val="0"/>
              </a:spcAft>
              <a:buClr>
                <a:schemeClr val="dk1"/>
              </a:buClr>
              <a:buFont typeface="Arial"/>
              <a:buNone/>
            </a:pPr>
            <a:r>
              <a:rPr lang="en-US" b="1" u="sng">
                <a:solidFill>
                  <a:srgbClr val="000000"/>
                </a:solidFill>
                <a:latin typeface="Arial"/>
                <a:ea typeface="Arial"/>
                <a:cs typeface="Arial"/>
                <a:sym typeface="Arial"/>
              </a:rPr>
              <a:t>Concluding the lesson:</a:t>
            </a:r>
            <a:endParaRPr/>
          </a:p>
        </p:txBody>
      </p:sp>
      <p:sp>
        <p:nvSpPr>
          <p:cNvPr id="200" name="Google Shape;200;p39"/>
          <p:cNvSpPr txBox="1"/>
          <p:nvPr/>
        </p:nvSpPr>
        <p:spPr>
          <a:xfrm>
            <a:off x="712125" y="1486150"/>
            <a:ext cx="7740300" cy="4768200"/>
          </a:xfrm>
          <a:prstGeom prst="rect">
            <a:avLst/>
          </a:prstGeom>
          <a:noFill/>
          <a:ln>
            <a:noFill/>
          </a:ln>
        </p:spPr>
        <p:txBody>
          <a:bodyPr spcFirstLastPara="1" wrap="square" lIns="91425" tIns="91425" rIns="91425" bIns="91425" anchor="t" anchorCtr="0">
            <a:noAutofit/>
          </a:bodyPr>
          <a:lstStyle/>
          <a:p>
            <a:pPr marL="457200" lvl="0" indent="-355600" algn="l" rtl="0">
              <a:lnSpc>
                <a:spcPct val="80000"/>
              </a:lnSpc>
              <a:spcBef>
                <a:spcPts val="363"/>
              </a:spcBef>
              <a:spcAft>
                <a:spcPts val="0"/>
              </a:spcAft>
              <a:buSzPts val="2000"/>
              <a:buChar char="●"/>
            </a:pPr>
            <a:r>
              <a:rPr lang="en-US" sz="2000" b="1"/>
              <a:t>It’s time for us to head back to the high school, but we would like to thank you for welcoming us into your classroom today. </a:t>
            </a:r>
            <a:endParaRPr sz="2000" b="1"/>
          </a:p>
          <a:p>
            <a:pPr marL="457200" lvl="0" indent="0" algn="l" rtl="0">
              <a:lnSpc>
                <a:spcPct val="80000"/>
              </a:lnSpc>
              <a:spcBef>
                <a:spcPts val="363"/>
              </a:spcBef>
              <a:spcAft>
                <a:spcPts val="0"/>
              </a:spcAft>
              <a:buNone/>
            </a:pPr>
            <a:endParaRPr sz="2000" b="1"/>
          </a:p>
          <a:p>
            <a:pPr marL="457200" lvl="0" indent="-355600" algn="l" rtl="0">
              <a:lnSpc>
                <a:spcPct val="80000"/>
              </a:lnSpc>
              <a:spcBef>
                <a:spcPts val="363"/>
              </a:spcBef>
              <a:spcAft>
                <a:spcPts val="0"/>
              </a:spcAft>
              <a:buSzPts val="2000"/>
              <a:buChar char="●"/>
            </a:pPr>
            <a:r>
              <a:rPr lang="en-US" sz="2000" b="1"/>
              <a:t>We hope that you have enjoyed the lesson we have presented about saving. </a:t>
            </a:r>
            <a:endParaRPr sz="2000" b="1"/>
          </a:p>
          <a:p>
            <a:pPr marL="457200" lvl="0" indent="0" algn="l" rtl="0">
              <a:lnSpc>
                <a:spcPct val="80000"/>
              </a:lnSpc>
              <a:spcBef>
                <a:spcPts val="363"/>
              </a:spcBef>
              <a:spcAft>
                <a:spcPts val="0"/>
              </a:spcAft>
              <a:buNone/>
            </a:pPr>
            <a:endParaRPr sz="2000" b="1"/>
          </a:p>
          <a:p>
            <a:pPr marL="457200" lvl="0" indent="-355600" algn="l" rtl="0">
              <a:lnSpc>
                <a:spcPct val="80000"/>
              </a:lnSpc>
              <a:spcBef>
                <a:spcPts val="363"/>
              </a:spcBef>
              <a:spcAft>
                <a:spcPts val="0"/>
              </a:spcAft>
              <a:buSzPts val="2000"/>
              <a:buChar char="●"/>
            </a:pPr>
            <a:r>
              <a:rPr lang="en-US" sz="2000" b="1"/>
              <a:t>Remember to make good choices with your money and please consider saving some of it for the “big” things you may want or need.  </a:t>
            </a:r>
            <a:endParaRPr sz="2000" b="1"/>
          </a:p>
          <a:p>
            <a:pPr marL="457200" lvl="0" indent="0" algn="l" rtl="0">
              <a:lnSpc>
                <a:spcPct val="80000"/>
              </a:lnSpc>
              <a:spcBef>
                <a:spcPts val="363"/>
              </a:spcBef>
              <a:spcAft>
                <a:spcPts val="0"/>
              </a:spcAft>
              <a:buNone/>
            </a:pPr>
            <a:endParaRPr sz="2000" b="1"/>
          </a:p>
          <a:p>
            <a:pPr marL="457200" lvl="0" indent="-355600" algn="l" rtl="0">
              <a:lnSpc>
                <a:spcPct val="80000"/>
              </a:lnSpc>
              <a:spcBef>
                <a:spcPts val="363"/>
              </a:spcBef>
              <a:spcAft>
                <a:spcPts val="0"/>
              </a:spcAft>
              <a:buSzPts val="2000"/>
              <a:buChar char="●"/>
            </a:pPr>
            <a:r>
              <a:rPr lang="en-US" sz="2000" b="1"/>
              <a:t>Maybe ask your parents to help you open a savings account at one of our local banks. </a:t>
            </a:r>
            <a:endParaRPr sz="2000" b="1"/>
          </a:p>
          <a:p>
            <a:pPr marL="457200" lvl="0" indent="0" algn="l" rtl="0">
              <a:lnSpc>
                <a:spcPct val="80000"/>
              </a:lnSpc>
              <a:spcBef>
                <a:spcPts val="363"/>
              </a:spcBef>
              <a:spcAft>
                <a:spcPts val="0"/>
              </a:spcAft>
              <a:buNone/>
            </a:pPr>
            <a:endParaRPr sz="2000" b="1"/>
          </a:p>
          <a:p>
            <a:pPr marL="457200" lvl="0" indent="-355600" algn="l" rtl="0">
              <a:lnSpc>
                <a:spcPct val="80000"/>
              </a:lnSpc>
              <a:spcBef>
                <a:spcPts val="363"/>
              </a:spcBef>
              <a:spcAft>
                <a:spcPts val="0"/>
              </a:spcAft>
              <a:buSzPts val="2000"/>
              <a:buChar char="●"/>
            </a:pPr>
            <a:r>
              <a:rPr lang="en-US" sz="2000" b="1"/>
              <a:t>It’s easy to spend your money right away, but we hope you will think before you do…SAVING is a great habit to learn.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4"/>
        <p:cNvGrpSpPr/>
        <p:nvPr/>
      </p:nvGrpSpPr>
      <p:grpSpPr>
        <a:xfrm>
          <a:off x="0" y="0"/>
          <a:ext cx="0" cy="0"/>
          <a:chOff x="0" y="0"/>
          <a:chExt cx="0" cy="0"/>
        </a:xfrm>
      </p:grpSpPr>
      <p:sp>
        <p:nvSpPr>
          <p:cNvPr id="205" name="Google Shape;205;p40"/>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6" name="Google Shape;206;p40"/>
          <p:cNvSpPr txBox="1">
            <a:spLocks noGrp="1"/>
          </p:cNvSpPr>
          <p:nvPr>
            <p:ph type="body" idx="1"/>
          </p:nvPr>
        </p:nvSpPr>
        <p:spPr>
          <a:xfrm>
            <a:off x="457200" y="1600200"/>
            <a:ext cx="4038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1600"/>
              </a:spcAft>
              <a:buNone/>
            </a:pPr>
            <a:endParaRPr/>
          </a:p>
        </p:txBody>
      </p:sp>
      <p:sp>
        <p:nvSpPr>
          <p:cNvPr id="207" name="Google Shape;207;p40"/>
          <p:cNvSpPr txBox="1">
            <a:spLocks noGrp="1"/>
          </p:cNvSpPr>
          <p:nvPr>
            <p:ph type="body" idx="2"/>
          </p:nvPr>
        </p:nvSpPr>
        <p:spPr>
          <a:xfrm>
            <a:off x="4648200" y="1600200"/>
            <a:ext cx="4038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1600"/>
              </a:spcAft>
              <a:buNone/>
            </a:pPr>
            <a:endParaRPr/>
          </a:p>
        </p:txBody>
      </p:sp>
      <p:pic>
        <p:nvPicPr>
          <p:cNvPr id="208" name="Google Shape;208;p40"/>
          <p:cNvPicPr preferRelativeResize="0"/>
          <p:nvPr/>
        </p:nvPicPr>
        <p:blipFill>
          <a:blip r:embed="rId3">
            <a:alphaModFix/>
          </a:blip>
          <a:stretch>
            <a:fillRect/>
          </a:stretch>
        </p:blipFill>
        <p:spPr>
          <a:xfrm>
            <a:off x="0" y="50120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9"/>
        <p:cNvGrpSpPr/>
        <p:nvPr/>
      </p:nvGrpSpPr>
      <p:grpSpPr>
        <a:xfrm>
          <a:off x="0" y="0"/>
          <a:ext cx="0" cy="0"/>
          <a:chOff x="0" y="0"/>
          <a:chExt cx="0" cy="0"/>
        </a:xfrm>
      </p:grpSpPr>
      <p:sp>
        <p:nvSpPr>
          <p:cNvPr id="120" name="Google Shape;120;p26"/>
          <p:cNvSpPr txBox="1">
            <a:spLocks noGrp="1"/>
          </p:cNvSpPr>
          <p:nvPr>
            <p:ph type="title"/>
          </p:nvPr>
        </p:nvSpPr>
        <p:spPr>
          <a:xfrm>
            <a:off x="457200" y="448949"/>
            <a:ext cx="8229600" cy="1981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lt1"/>
                </a:solidFill>
                <a:latin typeface="Arial"/>
                <a:ea typeface="Arial"/>
                <a:cs typeface="Arial"/>
                <a:sym typeface="Arial"/>
              </a:rPr>
              <a:t>Grade 3 - </a:t>
            </a:r>
            <a:endParaRPr sz="4400" b="1" i="0" u="none" strike="noStrike" cap="none">
              <a:solidFill>
                <a:schemeClr val="lt1"/>
              </a:solidFill>
              <a:latin typeface="Arial"/>
              <a:ea typeface="Arial"/>
              <a:cs typeface="Arial"/>
              <a:sym typeface="Arial"/>
            </a:endParaRPr>
          </a:p>
          <a:p>
            <a:pPr marL="0" marR="0" lvl="0" indent="0" algn="ctr" rtl="0">
              <a:spcBef>
                <a:spcPts val="0"/>
              </a:spcBef>
              <a:spcAft>
                <a:spcPts val="0"/>
              </a:spcAft>
              <a:buClr>
                <a:schemeClr val="dk1"/>
              </a:buClr>
              <a:buFont typeface="Calibri"/>
              <a:buNone/>
            </a:pPr>
            <a:r>
              <a:rPr lang="en-US" sz="4400" b="1" i="0" u="none" strike="noStrike" cap="none">
                <a:solidFill>
                  <a:schemeClr val="lt1"/>
                </a:solidFill>
                <a:latin typeface="Arial"/>
                <a:ea typeface="Arial"/>
                <a:cs typeface="Arial"/>
                <a:sym typeface="Arial"/>
              </a:rPr>
              <a:t>SAVING, S</a:t>
            </a:r>
            <a:r>
              <a:rPr lang="en-US" b="1">
                <a:solidFill>
                  <a:schemeClr val="lt1"/>
                </a:solidFill>
                <a:latin typeface="Arial"/>
                <a:ea typeface="Arial"/>
                <a:cs typeface="Arial"/>
                <a:sym typeface="Arial"/>
              </a:rPr>
              <a:t>PENDING, BORROWING and LENDING</a:t>
            </a:r>
            <a:endParaRPr sz="4400" b="1" i="0" u="none" strike="noStrike" cap="none">
              <a:solidFill>
                <a:schemeClr val="lt1"/>
              </a:solidFill>
              <a:latin typeface="Arial"/>
              <a:ea typeface="Arial"/>
              <a:cs typeface="Arial"/>
              <a:sym typeface="Arial"/>
            </a:endParaRPr>
          </a:p>
        </p:txBody>
      </p:sp>
      <p:sp>
        <p:nvSpPr>
          <p:cNvPr id="121" name="Google Shape;12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480"/>
              </a:spcBef>
              <a:spcAft>
                <a:spcPts val="0"/>
              </a:spcAft>
              <a:buClr>
                <a:schemeClr val="dk1"/>
              </a:buClr>
              <a:buFont typeface="Arial"/>
              <a:buNone/>
            </a:pPr>
            <a:endParaRPr sz="2200" i="0" u="none" strike="noStrike" cap="none">
              <a:solidFill>
                <a:srgbClr val="000000"/>
              </a:solidFill>
              <a:latin typeface="Arial"/>
              <a:ea typeface="Arial"/>
              <a:cs typeface="Arial"/>
              <a:sym typeface="Arial"/>
            </a:endParaRPr>
          </a:p>
          <a:p>
            <a:pPr marL="342900" marR="0" lvl="0" indent="-139700" algn="l" rtl="0">
              <a:spcBef>
                <a:spcPts val="640"/>
              </a:spcBef>
              <a:spcAft>
                <a:spcPts val="160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122" name="Google Shape;122;p26"/>
          <p:cNvPicPr preferRelativeResize="0"/>
          <p:nvPr/>
        </p:nvPicPr>
        <p:blipFill>
          <a:blip r:embed="rId3">
            <a:alphaModFix/>
          </a:blip>
          <a:stretch>
            <a:fillRect/>
          </a:stretch>
        </p:blipFill>
        <p:spPr>
          <a:xfrm>
            <a:off x="2708533" y="2611433"/>
            <a:ext cx="3514750" cy="3514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6"/>
        <p:cNvGrpSpPr/>
        <p:nvPr/>
      </p:nvGrpSpPr>
      <p:grpSpPr>
        <a:xfrm>
          <a:off x="0" y="0"/>
          <a:ext cx="0" cy="0"/>
          <a:chOff x="0" y="0"/>
          <a:chExt cx="0" cy="0"/>
        </a:xfrm>
      </p:grpSpPr>
      <p:sp>
        <p:nvSpPr>
          <p:cNvPr id="127" name="Google Shape;127;p27"/>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8" name="Google Shape;128;p27"/>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40"/>
              </a:spcBef>
              <a:spcAft>
                <a:spcPts val="1600"/>
              </a:spcAft>
              <a:buNone/>
            </a:pPr>
            <a:endParaRPr/>
          </a:p>
        </p:txBody>
      </p:sp>
      <p:sp>
        <p:nvSpPr>
          <p:cNvPr id="129" name="Google Shape;129;p27"/>
          <p:cNvSpPr txBox="1"/>
          <p:nvPr/>
        </p:nvSpPr>
        <p:spPr>
          <a:xfrm>
            <a:off x="593400" y="851450"/>
            <a:ext cx="7957200" cy="4231800"/>
          </a:xfrm>
          <a:prstGeom prst="rect">
            <a:avLst/>
          </a:prstGeom>
          <a:noFill/>
          <a:ln>
            <a:noFill/>
          </a:ln>
        </p:spPr>
        <p:txBody>
          <a:bodyPr spcFirstLastPara="1" wrap="square" lIns="91425" tIns="91425" rIns="91425" bIns="91425" anchor="t" anchorCtr="0">
            <a:spAutoFit/>
          </a:bodyPr>
          <a:lstStyle/>
          <a:p>
            <a:pPr marL="0" lvl="0" indent="-25400" algn="l" rtl="0">
              <a:lnSpc>
                <a:spcPct val="80000"/>
              </a:lnSpc>
              <a:spcBef>
                <a:spcPts val="0"/>
              </a:spcBef>
              <a:spcAft>
                <a:spcPts val="0"/>
              </a:spcAft>
              <a:buClr>
                <a:srgbClr val="000000"/>
              </a:buClr>
              <a:buSzPts val="2400"/>
              <a:buChar char="•"/>
            </a:pPr>
            <a:r>
              <a:rPr lang="en-US" sz="2400"/>
              <a:t>Introduce yourselves. Include your grade and a little bit about you. </a:t>
            </a:r>
            <a:endParaRPr sz="2400"/>
          </a:p>
          <a:p>
            <a:pPr marL="0" lvl="0" indent="127000" algn="l" rtl="0">
              <a:lnSpc>
                <a:spcPct val="80000"/>
              </a:lnSpc>
              <a:spcBef>
                <a:spcPts val="400"/>
              </a:spcBef>
              <a:spcAft>
                <a:spcPts val="0"/>
              </a:spcAft>
              <a:buNone/>
            </a:pPr>
            <a:endParaRPr sz="2400"/>
          </a:p>
          <a:p>
            <a:pPr marL="0" lvl="0" indent="-25400" algn="l" rtl="0">
              <a:lnSpc>
                <a:spcPct val="80000"/>
              </a:lnSpc>
              <a:spcBef>
                <a:spcPts val="400"/>
              </a:spcBef>
              <a:spcAft>
                <a:spcPts val="0"/>
              </a:spcAft>
              <a:buClr>
                <a:srgbClr val="000000"/>
              </a:buClr>
              <a:buSzPts val="2400"/>
              <a:buChar char="•"/>
            </a:pPr>
            <a:r>
              <a:rPr lang="en-US" sz="2400"/>
              <a:t>Explain that you are taking a financial literacy class and in it you learn ways to be a better consumer/shopper and a lot of lessons about becoming an adult. Because you are almost out of high school, it’s very important to learn life lessons.</a:t>
            </a:r>
            <a:endParaRPr sz="2400"/>
          </a:p>
          <a:p>
            <a:pPr marL="0" lvl="0" indent="0" algn="l" rtl="0">
              <a:lnSpc>
                <a:spcPct val="80000"/>
              </a:lnSpc>
              <a:spcBef>
                <a:spcPts val="400"/>
              </a:spcBef>
              <a:spcAft>
                <a:spcPts val="0"/>
              </a:spcAft>
              <a:buNone/>
            </a:pPr>
            <a:endParaRPr sz="2400"/>
          </a:p>
          <a:p>
            <a:pPr marL="0" lvl="0" indent="-25400" algn="l" rtl="0">
              <a:lnSpc>
                <a:spcPct val="80000"/>
              </a:lnSpc>
              <a:spcBef>
                <a:spcPts val="400"/>
              </a:spcBef>
              <a:spcAft>
                <a:spcPts val="0"/>
              </a:spcAft>
              <a:buClr>
                <a:srgbClr val="000000"/>
              </a:buClr>
              <a:buSzPts val="2400"/>
              <a:buChar char="•"/>
            </a:pPr>
            <a:r>
              <a:rPr lang="en-US" sz="2400"/>
              <a:t>There are also lessons that are important for you as elementary students to learn. This can get you a head start to be smart about the choices you make with your money.</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8"/>
          <p:cNvSpPr txBox="1">
            <a:spLocks noGrp="1"/>
          </p:cNvSpPr>
          <p:nvPr>
            <p:ph type="title"/>
          </p:nvPr>
        </p:nvSpPr>
        <p:spPr>
          <a:xfrm>
            <a:off x="457200" y="366184"/>
            <a:ext cx="8229600" cy="152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a:t>Presenter 1: </a:t>
            </a:r>
            <a:endParaRPr sz="4800"/>
          </a:p>
        </p:txBody>
      </p:sp>
      <p:sp>
        <p:nvSpPr>
          <p:cNvPr id="135" name="Google Shape;135;p28"/>
          <p:cNvSpPr txBox="1">
            <a:spLocks noGrp="1"/>
          </p:cNvSpPr>
          <p:nvPr>
            <p:ph type="body" idx="1"/>
          </p:nvPr>
        </p:nvSpPr>
        <p:spPr>
          <a:xfrm>
            <a:off x="311700" y="1837533"/>
            <a:ext cx="8520600" cy="4254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a:t>Info about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9"/>
          <p:cNvSpPr txBox="1">
            <a:spLocks noGrp="1"/>
          </p:cNvSpPr>
          <p:nvPr>
            <p:ph type="title"/>
          </p:nvPr>
        </p:nvSpPr>
        <p:spPr>
          <a:xfrm>
            <a:off x="457200" y="366184"/>
            <a:ext cx="8229600" cy="152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a:t>Presenter 2: </a:t>
            </a:r>
            <a:endParaRPr sz="4800"/>
          </a:p>
        </p:txBody>
      </p:sp>
      <p:sp>
        <p:nvSpPr>
          <p:cNvPr id="141" name="Google Shape;141;p29"/>
          <p:cNvSpPr txBox="1">
            <a:spLocks noGrp="1"/>
          </p:cNvSpPr>
          <p:nvPr>
            <p:ph type="body" idx="1"/>
          </p:nvPr>
        </p:nvSpPr>
        <p:spPr>
          <a:xfrm>
            <a:off x="311700" y="1837533"/>
            <a:ext cx="8520600" cy="4254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a:t>Info about you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5"/>
        <p:cNvGrpSpPr/>
        <p:nvPr/>
      </p:nvGrpSpPr>
      <p:grpSpPr>
        <a:xfrm>
          <a:off x="0" y="0"/>
          <a:ext cx="0" cy="0"/>
          <a:chOff x="0" y="0"/>
          <a:chExt cx="0" cy="0"/>
        </a:xfrm>
      </p:grpSpPr>
      <p:sp>
        <p:nvSpPr>
          <p:cNvPr id="146" name="Google Shape;14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lt1"/>
                </a:solidFill>
                <a:latin typeface="Arial"/>
                <a:ea typeface="Arial"/>
                <a:cs typeface="Arial"/>
                <a:sym typeface="Arial"/>
              </a:rPr>
              <a:t>If You Made A Million…</a:t>
            </a:r>
            <a:endParaRPr sz="4400" b="1" i="0" u="none" strike="noStrike" cap="none">
              <a:solidFill>
                <a:schemeClr val="lt1"/>
              </a:solidFill>
              <a:latin typeface="Arial"/>
              <a:ea typeface="Arial"/>
              <a:cs typeface="Arial"/>
              <a:sym typeface="Arial"/>
            </a:endParaRPr>
          </a:p>
        </p:txBody>
      </p:sp>
      <p:sp>
        <p:nvSpPr>
          <p:cNvPr id="147" name="Google Shape;147;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0000"/>
              </a:buClr>
              <a:buFont typeface="Arial"/>
              <a:buNone/>
            </a:pPr>
            <a:endParaRPr sz="2000" b="0" i="0" u="none" strike="noStrike" cap="none">
              <a:solidFill>
                <a:srgbClr val="FF0000"/>
              </a:solidFill>
              <a:latin typeface="Calibri"/>
              <a:ea typeface="Calibri"/>
              <a:cs typeface="Calibri"/>
              <a:sym typeface="Calibri"/>
            </a:endParaRPr>
          </a:p>
          <a:p>
            <a:pPr marL="342900" marR="0" lvl="0" indent="-304037" algn="l" rtl="0">
              <a:lnSpc>
                <a:spcPct val="80000"/>
              </a:lnSpc>
              <a:spcBef>
                <a:spcPts val="562"/>
              </a:spcBef>
              <a:spcAft>
                <a:spcPts val="0"/>
              </a:spcAft>
              <a:buClr>
                <a:srgbClr val="000000"/>
              </a:buClr>
              <a:buSzPts val="2200"/>
              <a:buFont typeface="Arial"/>
              <a:buChar char="•"/>
            </a:pPr>
            <a:r>
              <a:rPr lang="en-US" sz="2200" i="0" u="none" strike="noStrike" cap="none">
                <a:solidFill>
                  <a:srgbClr val="000000"/>
                </a:solidFill>
                <a:latin typeface="Arial"/>
                <a:ea typeface="Arial"/>
                <a:cs typeface="Arial"/>
                <a:sym typeface="Arial"/>
              </a:rPr>
              <a:t>What would you do if you made a million doll</a:t>
            </a:r>
            <a:r>
              <a:rPr lang="en-US" sz="2200">
                <a:solidFill>
                  <a:srgbClr val="000000"/>
                </a:solidFill>
                <a:latin typeface="Arial"/>
                <a:ea typeface="Arial"/>
                <a:cs typeface="Arial"/>
                <a:sym typeface="Arial"/>
              </a:rPr>
              <a:t>ars?</a:t>
            </a:r>
            <a:endParaRPr sz="2200">
              <a:solidFill>
                <a:srgbClr val="000000"/>
              </a:solidFill>
              <a:latin typeface="Arial"/>
              <a:ea typeface="Arial"/>
              <a:cs typeface="Arial"/>
              <a:sym typeface="Arial"/>
            </a:endParaRPr>
          </a:p>
          <a:p>
            <a:pPr marL="342900" marR="0" lvl="0" indent="-342900" algn="l" rtl="0">
              <a:lnSpc>
                <a:spcPct val="80000"/>
              </a:lnSpc>
              <a:spcBef>
                <a:spcPts val="400"/>
              </a:spcBef>
              <a:spcAft>
                <a:spcPts val="0"/>
              </a:spcAft>
              <a:buClr>
                <a:schemeClr val="dk1"/>
              </a:buClr>
              <a:buFont typeface="Arial"/>
              <a:buNone/>
            </a:pPr>
            <a:r>
              <a:rPr lang="en-US" sz="2200" i="0" u="none" strike="noStrike" cap="none">
                <a:solidFill>
                  <a:srgbClr val="000000"/>
                </a:solidFill>
                <a:latin typeface="Arial"/>
                <a:ea typeface="Arial"/>
                <a:cs typeface="Arial"/>
                <a:sym typeface="Arial"/>
              </a:rPr>
              <a:t> </a:t>
            </a:r>
            <a:endParaRPr sz="2200">
              <a:solidFill>
                <a:srgbClr val="000000"/>
              </a:solidFill>
              <a:latin typeface="Arial"/>
              <a:ea typeface="Arial"/>
              <a:cs typeface="Arial"/>
              <a:sym typeface="Arial"/>
            </a:endParaRPr>
          </a:p>
          <a:p>
            <a:pPr marL="342900" marR="0" lvl="0" indent="-355600" algn="l" rtl="0">
              <a:lnSpc>
                <a:spcPct val="80000"/>
              </a:lnSpc>
              <a:spcBef>
                <a:spcPts val="400"/>
              </a:spcBef>
              <a:spcAft>
                <a:spcPts val="0"/>
              </a:spcAft>
              <a:buClr>
                <a:srgbClr val="000000"/>
              </a:buClr>
              <a:buSzPts val="2200"/>
              <a:buFont typeface="Arial"/>
              <a:buChar char="•"/>
            </a:pPr>
            <a:r>
              <a:rPr lang="en-US" sz="2200">
                <a:solidFill>
                  <a:srgbClr val="000000"/>
                </a:solidFill>
                <a:latin typeface="Arial"/>
                <a:ea typeface="Arial"/>
                <a:cs typeface="Arial"/>
                <a:sym typeface="Arial"/>
              </a:rPr>
              <a:t>We’re </a:t>
            </a:r>
            <a:r>
              <a:rPr lang="en-US" sz="2200" i="0" u="none" strike="noStrike" cap="none">
                <a:solidFill>
                  <a:srgbClr val="000000"/>
                </a:solidFill>
                <a:latin typeface="Arial"/>
                <a:ea typeface="Arial"/>
                <a:cs typeface="Arial"/>
                <a:sym typeface="Arial"/>
              </a:rPr>
              <a:t> going to </a:t>
            </a:r>
            <a:r>
              <a:rPr lang="en-US" sz="2200">
                <a:solidFill>
                  <a:srgbClr val="000000"/>
                </a:solidFill>
                <a:latin typeface="Arial"/>
                <a:ea typeface="Arial"/>
                <a:cs typeface="Arial"/>
                <a:sym typeface="Arial"/>
              </a:rPr>
              <a:t>hear a story</a:t>
            </a:r>
            <a:r>
              <a:rPr lang="en-US" sz="2200" i="0" u="none" strike="noStrike" cap="none">
                <a:solidFill>
                  <a:srgbClr val="000000"/>
                </a:solidFill>
                <a:latin typeface="Arial"/>
                <a:ea typeface="Arial"/>
                <a:cs typeface="Arial"/>
                <a:sym typeface="Arial"/>
              </a:rPr>
              <a:t> called </a:t>
            </a:r>
            <a:r>
              <a:rPr lang="en-US" sz="2200" i="1" u="sng" strike="noStrike" cap="none">
                <a:solidFill>
                  <a:srgbClr val="000000"/>
                </a:solidFill>
                <a:latin typeface="Arial"/>
                <a:ea typeface="Arial"/>
                <a:cs typeface="Arial"/>
                <a:sym typeface="Arial"/>
              </a:rPr>
              <a:t>If You Made a Million</a:t>
            </a:r>
            <a:r>
              <a:rPr lang="en-US" sz="2200" i="1" u="none" strike="noStrike" cap="none">
                <a:solidFill>
                  <a:srgbClr val="000000"/>
                </a:solidFill>
                <a:latin typeface="Arial"/>
                <a:ea typeface="Arial"/>
                <a:cs typeface="Arial"/>
                <a:sym typeface="Arial"/>
              </a:rPr>
              <a:t>. </a:t>
            </a:r>
            <a:r>
              <a:rPr lang="en-US" sz="2200" i="0" u="none" strike="noStrike" cap="none">
                <a:solidFill>
                  <a:srgbClr val="000000"/>
                </a:solidFill>
                <a:latin typeface="Arial"/>
                <a:ea typeface="Arial"/>
                <a:cs typeface="Arial"/>
                <a:sym typeface="Arial"/>
              </a:rPr>
              <a:t>It was written by David M. Schwartz and illustrated by Steven Kellogg. This book describes different ways you can save and spend money.</a:t>
            </a:r>
            <a:endParaRPr sz="2200">
              <a:solidFill>
                <a:srgbClr val="000000"/>
              </a:solidFill>
              <a:latin typeface="Arial"/>
              <a:ea typeface="Arial"/>
              <a:cs typeface="Arial"/>
              <a:sym typeface="Arial"/>
            </a:endParaRPr>
          </a:p>
          <a:p>
            <a:pPr marL="342900" marR="0" lvl="0" indent="-215900" algn="l" rtl="0">
              <a:lnSpc>
                <a:spcPct val="80000"/>
              </a:lnSpc>
              <a:spcBef>
                <a:spcPts val="400"/>
              </a:spcBef>
              <a:spcAft>
                <a:spcPts val="0"/>
              </a:spcAft>
              <a:buClr>
                <a:schemeClr val="dk1"/>
              </a:buClr>
              <a:buSzPts val="2000"/>
              <a:buFont typeface="Arial"/>
              <a:buNone/>
            </a:pPr>
            <a:endParaRPr sz="2200" i="0" u="none" strike="noStrike" cap="none">
              <a:solidFill>
                <a:srgbClr val="000000"/>
              </a:solidFill>
              <a:latin typeface="Arial"/>
              <a:ea typeface="Arial"/>
              <a:cs typeface="Arial"/>
              <a:sym typeface="Arial"/>
            </a:endParaRPr>
          </a:p>
          <a:p>
            <a:pPr marL="342900" marR="0" lvl="0" indent="-355600" algn="l" rtl="0">
              <a:lnSpc>
                <a:spcPct val="80000"/>
              </a:lnSpc>
              <a:spcBef>
                <a:spcPts val="400"/>
              </a:spcBef>
              <a:spcAft>
                <a:spcPts val="0"/>
              </a:spcAft>
              <a:buClr>
                <a:srgbClr val="000000"/>
              </a:buClr>
              <a:buSzPts val="2200"/>
              <a:buFont typeface="Arial"/>
              <a:buChar char="•"/>
            </a:pPr>
            <a:r>
              <a:rPr lang="en-US" sz="2200">
                <a:solidFill>
                  <a:srgbClr val="000000"/>
                </a:solidFill>
                <a:latin typeface="Arial"/>
                <a:ea typeface="Arial"/>
                <a:cs typeface="Arial"/>
                <a:sym typeface="Arial"/>
              </a:rPr>
              <a:t>we will give you a worksheet. </a:t>
            </a:r>
            <a:r>
              <a:rPr lang="en-US" sz="2200" i="0" u="none" strike="noStrike" cap="none">
                <a:solidFill>
                  <a:srgbClr val="000000"/>
                </a:solidFill>
                <a:latin typeface="Arial"/>
                <a:ea typeface="Arial"/>
                <a:cs typeface="Arial"/>
                <a:sym typeface="Arial"/>
              </a:rPr>
              <a:t>Look at the left side of this worksheet. You will see different amounts of money listed. Listen carefully as </a:t>
            </a:r>
            <a:r>
              <a:rPr lang="en-US" sz="2200">
                <a:solidFill>
                  <a:srgbClr val="000000"/>
                </a:solidFill>
                <a:latin typeface="Arial"/>
                <a:ea typeface="Arial"/>
                <a:cs typeface="Arial"/>
                <a:sym typeface="Arial"/>
              </a:rPr>
              <a:t>we </a:t>
            </a:r>
            <a:r>
              <a:rPr lang="en-US" sz="2200" i="0" u="none" strike="noStrike" cap="none">
                <a:solidFill>
                  <a:srgbClr val="000000"/>
                </a:solidFill>
                <a:latin typeface="Arial"/>
                <a:ea typeface="Arial"/>
                <a:cs typeface="Arial"/>
                <a:sym typeface="Arial"/>
              </a:rPr>
              <a:t>read this book. On the line next to each dollar amount, write down the different things you can do with that amount of money. Make sure you write only things that are listed in the story.</a:t>
            </a:r>
            <a:endParaRPr sz="2200" i="0" u="none" strike="noStrike" cap="none">
              <a:solidFill>
                <a:srgbClr val="000000"/>
              </a:solidFill>
              <a:latin typeface="Arial"/>
              <a:ea typeface="Arial"/>
              <a:cs typeface="Arial"/>
              <a:sym typeface="Arial"/>
            </a:endParaRPr>
          </a:p>
          <a:p>
            <a:pPr marL="342900" marR="0" lvl="0" indent="-215900" algn="l" rtl="0">
              <a:lnSpc>
                <a:spcPct val="80000"/>
              </a:lnSpc>
              <a:spcBef>
                <a:spcPts val="400"/>
              </a:spcBef>
              <a:spcAft>
                <a:spcPts val="160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1"/>
        <p:cNvGrpSpPr/>
        <p:nvPr/>
      </p:nvGrpSpPr>
      <p:grpSpPr>
        <a:xfrm>
          <a:off x="0" y="0"/>
          <a:ext cx="0" cy="0"/>
          <a:chOff x="0" y="0"/>
          <a:chExt cx="0" cy="0"/>
        </a:xfrm>
      </p:grpSpPr>
      <p:pic>
        <p:nvPicPr>
          <p:cNvPr id="152" name="Google Shape;152;p31"/>
          <p:cNvPicPr preferRelativeResize="0"/>
          <p:nvPr/>
        </p:nvPicPr>
        <p:blipFill>
          <a:blip r:embed="rId3">
            <a:alphaModFix/>
          </a:blip>
          <a:stretch>
            <a:fillRect/>
          </a:stretch>
        </p:blipFill>
        <p:spPr>
          <a:xfrm>
            <a:off x="2047588" y="152400"/>
            <a:ext cx="5048813" cy="6553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6"/>
        <p:cNvGrpSpPr/>
        <p:nvPr/>
      </p:nvGrpSpPr>
      <p:grpSpPr>
        <a:xfrm>
          <a:off x="0" y="0"/>
          <a:ext cx="0" cy="0"/>
          <a:chOff x="0" y="0"/>
          <a:chExt cx="0" cy="0"/>
        </a:xfrm>
      </p:grpSpPr>
      <p:pic>
        <p:nvPicPr>
          <p:cNvPr id="157" name="Google Shape;157;p32"/>
          <p:cNvPicPr preferRelativeResize="0"/>
          <p:nvPr/>
        </p:nvPicPr>
        <p:blipFill>
          <a:blip r:embed="rId3">
            <a:alphaModFix/>
          </a:blip>
          <a:stretch>
            <a:fillRect/>
          </a:stretch>
        </p:blipFill>
        <p:spPr>
          <a:xfrm>
            <a:off x="1824863" y="0"/>
            <a:ext cx="5494276" cy="5444249"/>
          </a:xfrm>
          <a:prstGeom prst="rect">
            <a:avLst/>
          </a:prstGeom>
          <a:noFill/>
          <a:ln>
            <a:noFill/>
          </a:ln>
        </p:spPr>
      </p:pic>
      <p:sp>
        <p:nvSpPr>
          <p:cNvPr id="158" name="Google Shape;158;p32"/>
          <p:cNvSpPr txBox="1"/>
          <p:nvPr/>
        </p:nvSpPr>
        <p:spPr>
          <a:xfrm>
            <a:off x="2229225" y="5696950"/>
            <a:ext cx="4830000" cy="60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chemeClr val="lt1"/>
                </a:solidFill>
              </a:rPr>
              <a:t>Here’s the Story</a:t>
            </a:r>
            <a:endParaRPr sz="2400" b="1">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2"/>
        <p:cNvGrpSpPr/>
        <p:nvPr/>
      </p:nvGrpSpPr>
      <p:grpSpPr>
        <a:xfrm>
          <a:off x="0" y="0"/>
          <a:ext cx="0" cy="0"/>
          <a:chOff x="0" y="0"/>
          <a:chExt cx="0" cy="0"/>
        </a:xfrm>
      </p:grpSpPr>
      <p:sp>
        <p:nvSpPr>
          <p:cNvPr id="163" name="Google Shape;163;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b="1" i="0" u="none" strike="noStrike" cap="none">
                <a:solidFill>
                  <a:schemeClr val="lt1"/>
                </a:solidFill>
                <a:latin typeface="Arial"/>
                <a:ea typeface="Arial"/>
                <a:cs typeface="Arial"/>
                <a:sym typeface="Arial"/>
              </a:rPr>
              <a:t>Today’s Economic Concepts:</a:t>
            </a:r>
            <a:br>
              <a:rPr lang="en-US" sz="3959" i="0" u="none" strike="noStrike" cap="none">
                <a:solidFill>
                  <a:schemeClr val="lt1"/>
                </a:solidFill>
                <a:latin typeface="Arial"/>
                <a:ea typeface="Arial"/>
                <a:cs typeface="Arial"/>
                <a:sym typeface="Arial"/>
              </a:rPr>
            </a:br>
            <a:r>
              <a:rPr lang="en-US" sz="3600" b="1" i="0" u="none" strike="noStrike" cap="none">
                <a:solidFill>
                  <a:schemeClr val="lt1"/>
                </a:solidFill>
                <a:latin typeface="Arial"/>
                <a:ea typeface="Arial"/>
                <a:cs typeface="Arial"/>
                <a:sym typeface="Arial"/>
              </a:rPr>
              <a:t>Saving and </a:t>
            </a:r>
            <a:r>
              <a:rPr lang="en-US" sz="3600" b="1">
                <a:solidFill>
                  <a:schemeClr val="lt1"/>
                </a:solidFill>
                <a:latin typeface="Arial"/>
                <a:ea typeface="Arial"/>
                <a:cs typeface="Arial"/>
                <a:sym typeface="Arial"/>
              </a:rPr>
              <a:t>Spending</a:t>
            </a:r>
            <a:endParaRPr sz="3600" b="1" i="0" u="none" strike="noStrike" cap="none">
              <a:solidFill>
                <a:schemeClr val="lt1"/>
              </a:solidFill>
              <a:latin typeface="Arial"/>
              <a:ea typeface="Arial"/>
              <a:cs typeface="Arial"/>
              <a:sym typeface="Arial"/>
            </a:endParaRPr>
          </a:p>
        </p:txBody>
      </p:sp>
      <p:sp>
        <p:nvSpPr>
          <p:cNvPr id="164" name="Google Shape;164;p33"/>
          <p:cNvSpPr txBox="1">
            <a:spLocks noGrp="1"/>
          </p:cNvSpPr>
          <p:nvPr>
            <p:ph type="body" idx="1"/>
          </p:nvPr>
        </p:nvSpPr>
        <p:spPr>
          <a:xfrm>
            <a:off x="541825" y="1600200"/>
            <a:ext cx="8229600" cy="4572000"/>
          </a:xfrm>
          <a:prstGeom prst="rect">
            <a:avLst/>
          </a:prstGeom>
          <a:noFill/>
          <a:ln>
            <a:noFill/>
          </a:ln>
        </p:spPr>
        <p:txBody>
          <a:bodyPr spcFirstLastPara="1" wrap="square" lIns="91425" tIns="45700" rIns="91425" bIns="45700" anchor="t" anchorCtr="0">
            <a:noAutofit/>
          </a:bodyPr>
          <a:lstStyle/>
          <a:p>
            <a:pPr marL="342900" marR="0" lvl="0" indent="-350520" algn="l" rtl="0">
              <a:lnSpc>
                <a:spcPct val="80000"/>
              </a:lnSpc>
              <a:spcBef>
                <a:spcPts val="0"/>
              </a:spcBef>
              <a:spcAft>
                <a:spcPts val="0"/>
              </a:spcAft>
              <a:buClr>
                <a:schemeClr val="lt1"/>
              </a:buClr>
              <a:buSzPts val="1400"/>
              <a:buFont typeface="Arial"/>
              <a:buChar char="•"/>
            </a:pPr>
            <a:r>
              <a:rPr lang="en-US" sz="1400" b="1" i="0" u="none" strike="noStrike" cap="none">
                <a:solidFill>
                  <a:schemeClr val="lt1"/>
                </a:solidFill>
                <a:latin typeface="Arial"/>
                <a:ea typeface="Arial"/>
                <a:cs typeface="Arial"/>
                <a:sym typeface="Arial"/>
              </a:rPr>
              <a:t>When you spend your money, you use it to buy goods. According to the magician in this story, you could use a dollar to buy one hundred pieces of penny candy, or twenty five-cent balloons, or ten stickers for ten cents each, or four rubber balls that cost twenty-five cents a piece. How would you spend a dollar?</a:t>
            </a:r>
            <a:endParaRPr sz="1400" i="0" u="none" strike="noStrike" cap="none">
              <a:solidFill>
                <a:schemeClr val="lt1"/>
              </a:solidFill>
              <a:latin typeface="Arial"/>
              <a:ea typeface="Arial"/>
              <a:cs typeface="Arial"/>
              <a:sym typeface="Arial"/>
            </a:endParaRPr>
          </a:p>
          <a:p>
            <a:pPr marL="342900" marR="0" lvl="0" indent="-342900" algn="l" rtl="0">
              <a:lnSpc>
                <a:spcPct val="80000"/>
              </a:lnSpc>
              <a:spcBef>
                <a:spcPts val="256"/>
              </a:spcBef>
              <a:spcAft>
                <a:spcPts val="0"/>
              </a:spcAft>
              <a:buClr>
                <a:schemeClr val="dk1"/>
              </a:buClr>
              <a:buFont typeface="Arial"/>
              <a:buNone/>
            </a:pPr>
            <a:r>
              <a:rPr lang="en-US" sz="1400" i="0" u="none" strike="noStrike" cap="none">
                <a:solidFill>
                  <a:schemeClr val="lt1"/>
                </a:solidFill>
                <a:latin typeface="Arial"/>
                <a:ea typeface="Arial"/>
                <a:cs typeface="Arial"/>
                <a:sym typeface="Arial"/>
              </a:rPr>
              <a:t>	</a:t>
            </a:r>
            <a:r>
              <a:rPr lang="en-US" sz="1400" i="0" u="none" strike="noStrike" cap="none">
                <a:solidFill>
                  <a:srgbClr val="FF0000"/>
                </a:solidFill>
                <a:latin typeface="Arial"/>
                <a:ea typeface="Arial"/>
                <a:cs typeface="Arial"/>
                <a:sym typeface="Arial"/>
              </a:rPr>
              <a:t>Have students respond.</a:t>
            </a:r>
            <a:endParaRPr sz="1400">
              <a:solidFill>
                <a:srgbClr val="FF0000"/>
              </a:solidFill>
              <a:latin typeface="Arial"/>
              <a:ea typeface="Arial"/>
              <a:cs typeface="Arial"/>
              <a:sym typeface="Arial"/>
            </a:endParaRPr>
          </a:p>
          <a:p>
            <a:pPr marL="342900" marR="0" lvl="0" indent="-342900" algn="l" rtl="0">
              <a:lnSpc>
                <a:spcPct val="80000"/>
              </a:lnSpc>
              <a:spcBef>
                <a:spcPts val="256"/>
              </a:spcBef>
              <a:spcAft>
                <a:spcPts val="0"/>
              </a:spcAft>
              <a:buClr>
                <a:srgbClr val="FF0000"/>
              </a:buClr>
              <a:buFont typeface="Arial"/>
              <a:buNone/>
            </a:pPr>
            <a:r>
              <a:rPr lang="en-US" sz="1400" b="1" i="0" u="none" strike="noStrike" cap="none">
                <a:solidFill>
                  <a:schemeClr val="lt1"/>
                </a:solidFill>
                <a:latin typeface="Arial"/>
                <a:ea typeface="Arial"/>
                <a:cs typeface="Arial"/>
                <a:sym typeface="Arial"/>
              </a:rPr>
              <a:t> </a:t>
            </a:r>
            <a:endParaRPr sz="1400" i="0" u="none" strike="noStrike" cap="none">
              <a:solidFill>
                <a:schemeClr val="lt1"/>
              </a:solidFill>
              <a:latin typeface="Arial"/>
              <a:ea typeface="Arial"/>
              <a:cs typeface="Arial"/>
              <a:sym typeface="Arial"/>
            </a:endParaRPr>
          </a:p>
          <a:p>
            <a:pPr marL="342900" marR="0" lvl="0" indent="-350520" algn="l" rtl="0">
              <a:lnSpc>
                <a:spcPct val="80000"/>
              </a:lnSpc>
              <a:spcBef>
                <a:spcPts val="256"/>
              </a:spcBef>
              <a:spcAft>
                <a:spcPts val="0"/>
              </a:spcAft>
              <a:buClr>
                <a:schemeClr val="lt1"/>
              </a:buClr>
              <a:buSzPts val="1400"/>
              <a:buFont typeface="Arial"/>
              <a:buChar char="•"/>
            </a:pPr>
            <a:r>
              <a:rPr lang="en-US" sz="1400" b="1" i="0" u="none" strike="noStrike" cap="none">
                <a:solidFill>
                  <a:schemeClr val="lt1"/>
                </a:solidFill>
                <a:latin typeface="Arial"/>
                <a:ea typeface="Arial"/>
                <a:cs typeface="Arial"/>
                <a:sym typeface="Arial"/>
              </a:rPr>
              <a:t>If you don’t spend your money, you can save it. When you save money, you keep some money for the future instead of buying goods or services right now. There are many different ways to save your money. How do you save your money?</a:t>
            </a:r>
            <a:endParaRPr sz="1400" i="0" u="none" strike="noStrike" cap="none">
              <a:solidFill>
                <a:schemeClr val="lt1"/>
              </a:solidFill>
              <a:latin typeface="Arial"/>
              <a:ea typeface="Arial"/>
              <a:cs typeface="Arial"/>
              <a:sym typeface="Arial"/>
            </a:endParaRPr>
          </a:p>
          <a:p>
            <a:pPr marL="342900" marR="0" lvl="0" indent="-342900" algn="l" rtl="0">
              <a:lnSpc>
                <a:spcPct val="80000"/>
              </a:lnSpc>
              <a:spcBef>
                <a:spcPts val="256"/>
              </a:spcBef>
              <a:spcAft>
                <a:spcPts val="0"/>
              </a:spcAft>
              <a:buClr>
                <a:schemeClr val="dk1"/>
              </a:buClr>
              <a:buFont typeface="Arial"/>
              <a:buNone/>
            </a:pPr>
            <a:r>
              <a:rPr lang="en-US" sz="1400" i="0" u="none" strike="noStrike" cap="none">
                <a:solidFill>
                  <a:schemeClr val="lt1"/>
                </a:solidFill>
                <a:latin typeface="Arial"/>
                <a:ea typeface="Arial"/>
                <a:cs typeface="Arial"/>
                <a:sym typeface="Arial"/>
              </a:rPr>
              <a:t>	</a:t>
            </a:r>
            <a:r>
              <a:rPr lang="en-US" sz="1400" i="0" u="none" strike="noStrike" cap="none">
                <a:solidFill>
                  <a:srgbClr val="FF0000"/>
                </a:solidFill>
                <a:latin typeface="Arial"/>
                <a:ea typeface="Arial"/>
                <a:cs typeface="Arial"/>
                <a:sym typeface="Arial"/>
              </a:rPr>
              <a:t>Students may say that they save their money in a piggy bank or in a savings account at a ba</a:t>
            </a:r>
            <a:r>
              <a:rPr lang="en-US" sz="1400" i="0" u="none" strike="noStrike" cap="none">
                <a:solidFill>
                  <a:schemeClr val="lt1"/>
                </a:solidFill>
                <a:latin typeface="Arial"/>
                <a:ea typeface="Arial"/>
                <a:cs typeface="Arial"/>
                <a:sym typeface="Arial"/>
              </a:rPr>
              <a:t>nk.</a:t>
            </a:r>
            <a:endParaRPr sz="1400">
              <a:solidFill>
                <a:schemeClr val="lt1"/>
              </a:solidFill>
              <a:latin typeface="Arial"/>
              <a:ea typeface="Arial"/>
              <a:cs typeface="Arial"/>
              <a:sym typeface="Arial"/>
            </a:endParaRPr>
          </a:p>
          <a:p>
            <a:pPr marL="342900" marR="0" lvl="0" indent="-261620" algn="l" rtl="0">
              <a:lnSpc>
                <a:spcPct val="80000"/>
              </a:lnSpc>
              <a:spcBef>
                <a:spcPts val="256"/>
              </a:spcBef>
              <a:spcAft>
                <a:spcPts val="0"/>
              </a:spcAft>
              <a:buClr>
                <a:schemeClr val="dk1"/>
              </a:buClr>
              <a:buSzPts val="1280"/>
              <a:buFont typeface="Arial"/>
              <a:buNone/>
            </a:pPr>
            <a:endParaRPr sz="1400" i="0" u="none" strike="noStrike" cap="none">
              <a:solidFill>
                <a:schemeClr val="lt1"/>
              </a:solidFill>
              <a:latin typeface="Arial"/>
              <a:ea typeface="Arial"/>
              <a:cs typeface="Arial"/>
              <a:sym typeface="Arial"/>
            </a:endParaRPr>
          </a:p>
          <a:p>
            <a:pPr marL="342900" marR="0" lvl="0" indent="-350520" algn="l" rtl="0">
              <a:lnSpc>
                <a:spcPct val="80000"/>
              </a:lnSpc>
              <a:spcBef>
                <a:spcPts val="256"/>
              </a:spcBef>
              <a:spcAft>
                <a:spcPts val="0"/>
              </a:spcAft>
              <a:buClr>
                <a:schemeClr val="lt1"/>
              </a:buClr>
              <a:buSzPts val="1400"/>
              <a:buFont typeface="Arial"/>
              <a:buChar char="•"/>
            </a:pPr>
            <a:r>
              <a:rPr lang="en-US" sz="1400" b="1" i="0" u="none" strike="noStrike" cap="none">
                <a:solidFill>
                  <a:schemeClr val="lt1"/>
                </a:solidFill>
                <a:latin typeface="Arial"/>
                <a:ea typeface="Arial"/>
                <a:cs typeface="Arial"/>
                <a:sym typeface="Arial"/>
              </a:rPr>
              <a:t>Many people save their money in a savings account at a bank. Do any of you have a savings account at a bank?</a:t>
            </a:r>
            <a:endParaRPr sz="1400" i="0" u="none" strike="noStrike" cap="none">
              <a:solidFill>
                <a:schemeClr val="lt1"/>
              </a:solidFill>
              <a:latin typeface="Arial"/>
              <a:ea typeface="Arial"/>
              <a:cs typeface="Arial"/>
              <a:sym typeface="Arial"/>
            </a:endParaRPr>
          </a:p>
          <a:p>
            <a:pPr marL="342900" marR="0" lvl="0" indent="-342900" algn="l" rtl="0">
              <a:lnSpc>
                <a:spcPct val="80000"/>
              </a:lnSpc>
              <a:spcBef>
                <a:spcPts val="256"/>
              </a:spcBef>
              <a:spcAft>
                <a:spcPts val="0"/>
              </a:spcAft>
              <a:buClr>
                <a:schemeClr val="dk1"/>
              </a:buClr>
              <a:buFont typeface="Arial"/>
              <a:buNone/>
            </a:pPr>
            <a:r>
              <a:rPr lang="en-US" sz="1400" i="0" u="none" strike="noStrike" cap="none">
                <a:solidFill>
                  <a:schemeClr val="lt1"/>
                </a:solidFill>
                <a:latin typeface="Arial"/>
                <a:ea typeface="Arial"/>
                <a:cs typeface="Arial"/>
                <a:sym typeface="Arial"/>
              </a:rPr>
              <a:t>	</a:t>
            </a:r>
            <a:r>
              <a:rPr lang="en-US" sz="1400" i="0" u="none" strike="noStrike" cap="none">
                <a:solidFill>
                  <a:srgbClr val="FF0000"/>
                </a:solidFill>
                <a:latin typeface="Arial"/>
                <a:ea typeface="Arial"/>
                <a:cs typeface="Arial"/>
                <a:sym typeface="Arial"/>
              </a:rPr>
              <a:t>Allow students to respond.</a:t>
            </a:r>
            <a:endParaRPr sz="1400">
              <a:solidFill>
                <a:srgbClr val="FF0000"/>
              </a:solidFill>
              <a:latin typeface="Arial"/>
              <a:ea typeface="Arial"/>
              <a:cs typeface="Arial"/>
              <a:sym typeface="Arial"/>
            </a:endParaRPr>
          </a:p>
          <a:p>
            <a:pPr marL="342900" marR="0" lvl="0" indent="-342900" algn="l" rtl="0">
              <a:lnSpc>
                <a:spcPct val="80000"/>
              </a:lnSpc>
              <a:spcBef>
                <a:spcPts val="256"/>
              </a:spcBef>
              <a:spcAft>
                <a:spcPts val="0"/>
              </a:spcAft>
              <a:buClr>
                <a:schemeClr val="dk1"/>
              </a:buClr>
              <a:buFont typeface="Arial"/>
              <a:buNone/>
            </a:pPr>
            <a:r>
              <a:rPr lang="en-US" sz="1400" b="1" i="0" u="none" strike="noStrike" cap="none">
                <a:solidFill>
                  <a:srgbClr val="FF0000"/>
                </a:solidFill>
                <a:latin typeface="Arial"/>
                <a:ea typeface="Arial"/>
                <a:cs typeface="Arial"/>
                <a:sym typeface="Arial"/>
              </a:rPr>
              <a:t> </a:t>
            </a:r>
            <a:endParaRPr sz="1400" i="0" u="none" strike="noStrike" cap="none">
              <a:solidFill>
                <a:srgbClr val="FF0000"/>
              </a:solidFill>
              <a:latin typeface="Arial"/>
              <a:ea typeface="Arial"/>
              <a:cs typeface="Arial"/>
              <a:sym typeface="Arial"/>
            </a:endParaRPr>
          </a:p>
          <a:p>
            <a:pPr marL="342900" marR="0" lvl="0" indent="-350520" algn="l" rtl="0">
              <a:lnSpc>
                <a:spcPct val="80000"/>
              </a:lnSpc>
              <a:spcBef>
                <a:spcPts val="256"/>
              </a:spcBef>
              <a:spcAft>
                <a:spcPts val="0"/>
              </a:spcAft>
              <a:buClr>
                <a:schemeClr val="lt1"/>
              </a:buClr>
              <a:buSzPts val="1400"/>
              <a:buFont typeface="Arial"/>
              <a:buChar char="•"/>
            </a:pPr>
            <a:r>
              <a:rPr lang="en-US" sz="1400" b="1" i="0" u="none" strike="noStrike" cap="none">
                <a:solidFill>
                  <a:schemeClr val="lt1"/>
                </a:solidFill>
                <a:latin typeface="Arial"/>
                <a:ea typeface="Arial"/>
                <a:cs typeface="Arial"/>
                <a:sym typeface="Arial"/>
              </a:rPr>
              <a:t>Why do you think people save their money in a savings account at a bank rather than in a piggy bank?</a:t>
            </a:r>
            <a:endParaRPr sz="1400" i="0" u="none" strike="noStrike" cap="none">
              <a:solidFill>
                <a:schemeClr val="lt1"/>
              </a:solidFill>
              <a:latin typeface="Arial"/>
              <a:ea typeface="Arial"/>
              <a:cs typeface="Arial"/>
              <a:sym typeface="Arial"/>
            </a:endParaRPr>
          </a:p>
          <a:p>
            <a:pPr marL="342900" marR="0" lvl="0" indent="-342900" algn="l" rtl="0">
              <a:lnSpc>
                <a:spcPct val="80000"/>
              </a:lnSpc>
              <a:spcBef>
                <a:spcPts val="256"/>
              </a:spcBef>
              <a:spcAft>
                <a:spcPts val="0"/>
              </a:spcAft>
              <a:buClr>
                <a:schemeClr val="dk1"/>
              </a:buClr>
              <a:buFont typeface="Arial"/>
              <a:buNone/>
            </a:pPr>
            <a:r>
              <a:rPr lang="en-US" sz="1400" i="0" u="none" strike="noStrike" cap="none">
                <a:solidFill>
                  <a:schemeClr val="lt1"/>
                </a:solidFill>
                <a:latin typeface="Arial"/>
                <a:ea typeface="Arial"/>
                <a:cs typeface="Arial"/>
                <a:sym typeface="Arial"/>
              </a:rPr>
              <a:t>	</a:t>
            </a:r>
            <a:r>
              <a:rPr lang="en-US" sz="1400" i="0" u="none" strike="noStrike" cap="none">
                <a:solidFill>
                  <a:srgbClr val="FF0000"/>
                </a:solidFill>
                <a:latin typeface="Arial"/>
                <a:ea typeface="Arial"/>
                <a:cs typeface="Arial"/>
                <a:sym typeface="Arial"/>
              </a:rPr>
              <a:t>Have student share their ideas.</a:t>
            </a:r>
            <a:endParaRPr sz="1400">
              <a:solidFill>
                <a:srgbClr val="FF0000"/>
              </a:solidFill>
              <a:latin typeface="Arial"/>
              <a:ea typeface="Arial"/>
              <a:cs typeface="Arial"/>
              <a:sym typeface="Arial"/>
            </a:endParaRPr>
          </a:p>
          <a:p>
            <a:pPr marL="342900" marR="0" lvl="0" indent="-342900" algn="l" rtl="0">
              <a:lnSpc>
                <a:spcPct val="80000"/>
              </a:lnSpc>
              <a:spcBef>
                <a:spcPts val="256"/>
              </a:spcBef>
              <a:spcAft>
                <a:spcPts val="0"/>
              </a:spcAft>
              <a:buClr>
                <a:schemeClr val="dk1"/>
              </a:buClr>
              <a:buFont typeface="Arial"/>
              <a:buNone/>
            </a:pPr>
            <a:endParaRPr sz="1400" i="0" u="none" strike="noStrike" cap="none">
              <a:solidFill>
                <a:srgbClr val="FF0000"/>
              </a:solidFill>
              <a:latin typeface="Arial"/>
              <a:ea typeface="Arial"/>
              <a:cs typeface="Arial"/>
              <a:sym typeface="Arial"/>
            </a:endParaRPr>
          </a:p>
          <a:p>
            <a:pPr marL="342900" marR="0" lvl="0" indent="-342900" algn="l" rtl="0">
              <a:lnSpc>
                <a:spcPct val="80000"/>
              </a:lnSpc>
              <a:spcBef>
                <a:spcPts val="272"/>
              </a:spcBef>
              <a:spcAft>
                <a:spcPts val="0"/>
              </a:spcAft>
              <a:buClr>
                <a:schemeClr val="dk1"/>
              </a:buClr>
              <a:buFont typeface="Arial"/>
              <a:buNone/>
            </a:pPr>
            <a:r>
              <a:rPr lang="en-US" sz="1400" b="1" i="0" u="none" strike="noStrike" cap="none">
                <a:solidFill>
                  <a:schemeClr val="lt1"/>
                </a:solidFill>
                <a:latin typeface="Arial"/>
                <a:ea typeface="Arial"/>
                <a:cs typeface="Arial"/>
                <a:sym typeface="Arial"/>
              </a:rPr>
              <a:t>	People also save their money in a savings account at a bank because they can earn money. Many banks pay you a certain amount of money for every dollar you have in the bank. This money is called interest. For example, a bank may pay you five cents a year for every dollar you have in the bank. </a:t>
            </a:r>
            <a:endParaRPr sz="1400" i="0" u="none" strike="noStrike" cap="none">
              <a:solidFill>
                <a:schemeClr val="lt1"/>
              </a:solidFill>
              <a:latin typeface="Arial"/>
              <a:ea typeface="Arial"/>
              <a:cs typeface="Arial"/>
              <a:sym typeface="Arial"/>
            </a:endParaRPr>
          </a:p>
          <a:p>
            <a:pPr marL="342900" marR="0" lvl="0" indent="-342900" algn="l" rtl="0">
              <a:lnSpc>
                <a:spcPct val="80000"/>
              </a:lnSpc>
              <a:spcBef>
                <a:spcPts val="256"/>
              </a:spcBef>
              <a:spcAft>
                <a:spcPts val="1600"/>
              </a:spcAft>
              <a:buClr>
                <a:schemeClr val="dk1"/>
              </a:buClr>
              <a:buFont typeface="Arial"/>
              <a:buNone/>
            </a:pPr>
            <a:endParaRPr sz="1400" i="0" u="none" strike="noStrike" cap="none">
              <a:solidFill>
                <a:srgbClr val="FF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1346</Words>
  <Application>Microsoft Macintosh PowerPoint</Application>
  <PresentationFormat>On-screen Show (4:3)</PresentationFormat>
  <Paragraphs>93</Paragraphs>
  <Slides>16</Slides>
  <Notes>16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Simple Dark</vt:lpstr>
      <vt:lpstr>Simple Light</vt:lpstr>
      <vt:lpstr>PowerPoint Presentation</vt:lpstr>
      <vt:lpstr>Grade 3 -  SAVING, SPENDING, BORROWING and LENDING</vt:lpstr>
      <vt:lpstr>PowerPoint Presentation</vt:lpstr>
      <vt:lpstr>Presenter 1: </vt:lpstr>
      <vt:lpstr>Presenter 2: </vt:lpstr>
      <vt:lpstr>If You Made A Million…</vt:lpstr>
      <vt:lpstr>PowerPoint Presentation</vt:lpstr>
      <vt:lpstr>PowerPoint Presentation</vt:lpstr>
      <vt:lpstr>Today’s Economic Concepts: Saving and Spending</vt:lpstr>
      <vt:lpstr>Today’s Economic Concepts: Borrowing and Lending</vt:lpstr>
      <vt:lpstr>Today’s Economic Concepts: The Role of Banks</vt:lpstr>
      <vt:lpstr>Savers and Borrowers Script</vt:lpstr>
      <vt:lpstr>Savers and Borrowers Script (cont.)</vt:lpstr>
      <vt:lpstr>Savers and Borrowers Conclusion</vt:lpstr>
      <vt:lpstr>Concluding the lesson: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Joel Chrisler</cp:lastModifiedBy>
  <cp:revision>1</cp:revision>
  <dcterms:modified xsi:type="dcterms:W3CDTF">2024-09-04T18:51:14Z</dcterms:modified>
</cp:coreProperties>
</file>