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Englebert" panose="02000506000000020004" pitchFamily="2" charset="0"/>
      <p:regular r:id="rId29"/>
    </p:embeddedFont>
    <p:embeddedFont>
      <p:font typeface="Spicy Rice" panose="020E0506000000020000" pitchFamily="3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20B3FE-1AF2-47D4-889B-CE1FF4597B7E}">
  <a:tblStyle styleId="{1120B3FE-1AF2-47D4-889B-CE1FF4597B7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F9"/>
          </a:solidFill>
        </a:fill>
      </a:tcStyle>
    </a:wholeTbl>
    <a:band1H>
      <a:tcTxStyle/>
      <a:tcStyle>
        <a:tcBdr/>
        <a:fill>
          <a:solidFill>
            <a:srgbClr val="DBE5F1"/>
          </a:solidFill>
        </a:fill>
      </a:tcStyle>
    </a:band1H>
    <a:band2H>
      <a:tcTxStyle/>
      <a:tcStyle>
        <a:tcBdr/>
      </a:tcStyle>
    </a:band2H>
    <a:band1V>
      <a:tcTxStyle/>
      <a:tcStyle>
        <a:tcBdr/>
        <a:fill>
          <a:solidFill>
            <a:srgbClr val="DBE5F1"/>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054CA39-EF68-4141-89C8-D9BCFBFACE2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ebd8788f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ebd8788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29af987cc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29af987c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29af987c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rPr>
              <a:t>	</a:t>
            </a:r>
            <a:endParaRPr/>
          </a:p>
        </p:txBody>
      </p:sp>
      <p:sp>
        <p:nvSpPr>
          <p:cNvPr id="158" name="Google Shape;158;g2229af987cc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a:solidFill>
                  <a:schemeClr val="dk1"/>
                </a:solidFill>
              </a:rPr>
              <a:t>	</a:t>
            </a:r>
            <a:endParaRPr/>
          </a:p>
        </p:txBody>
      </p:sp>
      <p:sp>
        <p:nvSpPr>
          <p:cNvPr id="166" name="Google Shape;16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	</a:t>
            </a:r>
            <a:endParaRPr sz="1200"/>
          </a:p>
        </p:txBody>
      </p:sp>
      <p:sp>
        <p:nvSpPr>
          <p:cNvPr id="175" name="Google Shape;17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	</a:t>
            </a:r>
            <a:endParaRPr sz="1200"/>
          </a:p>
        </p:txBody>
      </p:sp>
      <p:sp>
        <p:nvSpPr>
          <p:cNvPr id="182" name="Google Shape;18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t>	</a:t>
            </a:r>
            <a:endParaRPr/>
          </a:p>
        </p:txBody>
      </p:sp>
      <p:sp>
        <p:nvSpPr>
          <p:cNvPr id="189" name="Google Shape;18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229af987c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endParaRPr sz="1200">
              <a:solidFill>
                <a:srgbClr val="7F6000"/>
              </a:solidFill>
            </a:endParaRPr>
          </a:p>
          <a:p>
            <a:pPr marL="0" lvl="0" indent="0" algn="l" rtl="0">
              <a:spcBef>
                <a:spcPts val="0"/>
              </a:spcBef>
              <a:spcAft>
                <a:spcPts val="0"/>
              </a:spcAft>
              <a:buClr>
                <a:schemeClr val="dk1"/>
              </a:buClr>
              <a:buFont typeface="Arial"/>
              <a:buNone/>
            </a:pPr>
            <a:endParaRPr sz="1200"/>
          </a:p>
        </p:txBody>
      </p:sp>
      <p:sp>
        <p:nvSpPr>
          <p:cNvPr id="201" name="Google Shape;201;g2229af987cc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229af987c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2229af987cc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229af987cc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229af987c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234972ecaa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g2234972ecaa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914895e7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914895e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234972ecaa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2234972ecaa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268df05ec5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268df05ec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1093ee9cd2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1093ee9c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1093ee9cd2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1093ee9cd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29af987cc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29af987c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234972ecaa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worksheet document: https://docs.google.com/document/d/1jEmX4QehMZQDRjEK6cmJHm9291NvhaB_qZ4Eombvmbc/edit</a:t>
            </a:r>
            <a:endParaRPr/>
          </a:p>
        </p:txBody>
      </p:sp>
      <p:sp>
        <p:nvSpPr>
          <p:cNvPr id="115" name="Google Shape;115;g2234972ecaa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 name="Google Shape;13;p2"/>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9" name="Google Shape;19;p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1400"/>
              <a:buFont typeface="Arial"/>
              <a:buNone/>
              <a:defRPr/>
            </a:lvl1pPr>
            <a:lvl2pPr marL="457200" marR="0" lvl="1" indent="0" algn="ctr" rtl="0">
              <a:spcBef>
                <a:spcPts val="560"/>
              </a:spcBef>
              <a:spcAft>
                <a:spcPts val="0"/>
              </a:spcAft>
              <a:buClr>
                <a:srgbClr val="888888"/>
              </a:buClr>
              <a:buSzPts val="1400"/>
              <a:buFont typeface="Arial"/>
              <a:buNone/>
              <a:defRPr/>
            </a:lvl2pPr>
            <a:lvl3pPr marL="914400" marR="0" lvl="2" indent="0" algn="ctr" rtl="0">
              <a:spcBef>
                <a:spcPts val="480"/>
              </a:spcBef>
              <a:spcAft>
                <a:spcPts val="0"/>
              </a:spcAft>
              <a:buClr>
                <a:srgbClr val="888888"/>
              </a:buClr>
              <a:buSzPts val="1400"/>
              <a:buFont typeface="Arial"/>
              <a:buNone/>
              <a:defRPr/>
            </a:lvl3pPr>
            <a:lvl4pPr marL="1371600" marR="0" lvl="3" indent="0" algn="ctr" rtl="0">
              <a:spcBef>
                <a:spcPts val="400"/>
              </a:spcBef>
              <a:spcAft>
                <a:spcPts val="0"/>
              </a:spcAft>
              <a:buClr>
                <a:srgbClr val="888888"/>
              </a:buClr>
              <a:buSzPts val="1400"/>
              <a:buFont typeface="Arial"/>
              <a:buNone/>
              <a:defRPr/>
            </a:lvl4pPr>
            <a:lvl5pPr marL="1828800" marR="0" lvl="4" indent="0" algn="ctr" rtl="0">
              <a:spcBef>
                <a:spcPts val="400"/>
              </a:spcBef>
              <a:spcAft>
                <a:spcPts val="0"/>
              </a:spcAft>
              <a:buClr>
                <a:srgbClr val="888888"/>
              </a:buClr>
              <a:buSzPts val="1400"/>
              <a:buFont typeface="Arial"/>
              <a:buNone/>
              <a:defRPr/>
            </a:lvl5pPr>
            <a:lvl6pPr marL="2286000" marR="0" lvl="5" indent="0" algn="ctr" rtl="0">
              <a:spcBef>
                <a:spcPts val="400"/>
              </a:spcBef>
              <a:spcAft>
                <a:spcPts val="0"/>
              </a:spcAft>
              <a:buClr>
                <a:srgbClr val="888888"/>
              </a:buClr>
              <a:buSzPts val="1400"/>
              <a:buFont typeface="Arial"/>
              <a:buNone/>
              <a:defRPr/>
            </a:lvl6pPr>
            <a:lvl7pPr marL="2743200" marR="0" lvl="6" indent="0" algn="ctr" rtl="0">
              <a:spcBef>
                <a:spcPts val="400"/>
              </a:spcBef>
              <a:spcAft>
                <a:spcPts val="0"/>
              </a:spcAft>
              <a:buClr>
                <a:srgbClr val="888888"/>
              </a:buClr>
              <a:buSzPts val="1400"/>
              <a:buFont typeface="Arial"/>
              <a:buNone/>
              <a:defRPr/>
            </a:lvl7pPr>
            <a:lvl8pPr marL="3200400" marR="0" lvl="7" indent="0" algn="ctr" rtl="0">
              <a:spcBef>
                <a:spcPts val="400"/>
              </a:spcBef>
              <a:spcAft>
                <a:spcPts val="0"/>
              </a:spcAft>
              <a:buClr>
                <a:srgbClr val="888888"/>
              </a:buClr>
              <a:buSzPts val="1400"/>
              <a:buFont typeface="Arial"/>
              <a:buNone/>
              <a:defRPr/>
            </a:lvl8pPr>
            <a:lvl9pPr marL="3657600" marR="0" lvl="8" indent="0" algn="ctr" rtl="0">
              <a:spcBef>
                <a:spcPts val="400"/>
              </a:spcBef>
              <a:spcAft>
                <a:spcPts val="0"/>
              </a:spcAft>
              <a:buClr>
                <a:srgbClr val="888888"/>
              </a:buClr>
              <a:buSzPts val="1400"/>
              <a:buFont typeface="Arial"/>
              <a:buNone/>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9" name="Google Shape;29;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1" name="Google Shape;3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 name="Google Shape;34;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5" name="Google Shape;35;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6" name="Google Shape;36;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7" name="Google Shape;37;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8" name="Google Shape;3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 name="Google Shape;41;p7"/>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Clr>
                <a:srgbClr val="888888"/>
              </a:buClr>
              <a:buSzPts val="1400"/>
              <a:buFont typeface="Calibri"/>
              <a:buNone/>
              <a:defRPr/>
            </a:lvl1pPr>
            <a:lvl2pPr marL="914400" lvl="1" indent="-228600" rtl="0">
              <a:spcBef>
                <a:spcPts val="560"/>
              </a:spcBef>
              <a:spcAft>
                <a:spcPts val="0"/>
              </a:spcAft>
              <a:buClr>
                <a:srgbClr val="888888"/>
              </a:buClr>
              <a:buSzPts val="1400"/>
              <a:buFont typeface="Calibri"/>
              <a:buNone/>
              <a:defRPr/>
            </a:lvl2pPr>
            <a:lvl3pPr marL="1371600" lvl="2" indent="-228600" rtl="0">
              <a:spcBef>
                <a:spcPts val="480"/>
              </a:spcBef>
              <a:spcAft>
                <a:spcPts val="0"/>
              </a:spcAft>
              <a:buClr>
                <a:srgbClr val="888888"/>
              </a:buClr>
              <a:buSzPts val="1400"/>
              <a:buFont typeface="Calibri"/>
              <a:buNone/>
              <a:defRPr/>
            </a:lvl3pPr>
            <a:lvl4pPr marL="1828800" lvl="3" indent="-228600" rtl="0">
              <a:spcBef>
                <a:spcPts val="400"/>
              </a:spcBef>
              <a:spcAft>
                <a:spcPts val="0"/>
              </a:spcAft>
              <a:buClr>
                <a:srgbClr val="888888"/>
              </a:buClr>
              <a:buSzPts val="1400"/>
              <a:buFont typeface="Calibri"/>
              <a:buNone/>
              <a:defRPr/>
            </a:lvl4pPr>
            <a:lvl5pPr marL="2286000" lvl="4" indent="-228600" rtl="0">
              <a:spcBef>
                <a:spcPts val="400"/>
              </a:spcBef>
              <a:spcAft>
                <a:spcPts val="0"/>
              </a:spcAft>
              <a:buClr>
                <a:srgbClr val="888888"/>
              </a:buClr>
              <a:buSzPts val="1400"/>
              <a:buFont typeface="Calibri"/>
              <a:buNone/>
              <a:defRPr/>
            </a:lvl5pPr>
            <a:lvl6pPr marL="2743200" lvl="5" indent="-228600" rtl="0">
              <a:spcBef>
                <a:spcPts val="400"/>
              </a:spcBef>
              <a:spcAft>
                <a:spcPts val="0"/>
              </a:spcAft>
              <a:buClr>
                <a:srgbClr val="888888"/>
              </a:buClr>
              <a:buSzPts val="1400"/>
              <a:buFont typeface="Calibri"/>
              <a:buNone/>
              <a:defRPr/>
            </a:lvl6pPr>
            <a:lvl7pPr marL="3200400" lvl="6" indent="-228600" rtl="0">
              <a:spcBef>
                <a:spcPts val="400"/>
              </a:spcBef>
              <a:spcAft>
                <a:spcPts val="0"/>
              </a:spcAft>
              <a:buClr>
                <a:srgbClr val="888888"/>
              </a:buClr>
              <a:buSzPts val="1400"/>
              <a:buFont typeface="Calibri"/>
              <a:buNone/>
              <a:defRPr/>
            </a:lvl7pPr>
            <a:lvl8pPr marL="3657600" lvl="7" indent="-228600" rtl="0">
              <a:spcBef>
                <a:spcPts val="400"/>
              </a:spcBef>
              <a:spcAft>
                <a:spcPts val="0"/>
              </a:spcAft>
              <a:buClr>
                <a:srgbClr val="888888"/>
              </a:buClr>
              <a:buSzPts val="1400"/>
              <a:buFont typeface="Calibri"/>
              <a:buNone/>
              <a:defRPr/>
            </a:lvl8pPr>
            <a:lvl9pPr marL="4114800" lvl="8" indent="-228600" rtl="0">
              <a:spcBef>
                <a:spcPts val="400"/>
              </a:spcBef>
              <a:spcAft>
                <a:spcPts val="0"/>
              </a:spcAft>
              <a:buClr>
                <a:srgbClr val="888888"/>
              </a:buClr>
              <a:buSzPts val="1400"/>
              <a:buFont typeface="Calibri"/>
              <a:buNone/>
              <a:defRPr/>
            </a:lvl9pPr>
          </a:lstStyle>
          <a:p>
            <a:endParaRPr/>
          </a:p>
        </p:txBody>
      </p:sp>
      <p:sp>
        <p:nvSpPr>
          <p:cNvPr id="42" name="Google Shape;42;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3" name="Google Shape;43;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4" name="Google Shape;4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7" name="Google Shape;47;p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48" name="Google Shape;48;p8"/>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9" name="Google Shape;49;p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50" name="Google Shape;50;p8"/>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640"/>
              </a:spcBef>
              <a:spcAft>
                <a:spcPts val="0"/>
              </a:spcAft>
              <a:buClr>
                <a:schemeClr val="dk1"/>
              </a:buClr>
              <a:buSzPts val="1400"/>
              <a:buFont typeface="Arial"/>
              <a:buChar char="•"/>
              <a:defRPr/>
            </a:lvl1pPr>
            <a:lvl2pPr marL="914400" marR="0" lvl="1" indent="-317500" algn="l" rtl="0">
              <a:spcBef>
                <a:spcPts val="560"/>
              </a:spcBef>
              <a:spcAft>
                <a:spcPts val="0"/>
              </a:spcAft>
              <a:buClr>
                <a:schemeClr val="dk1"/>
              </a:buClr>
              <a:buSzPts val="1400"/>
              <a:buFont typeface="Arial"/>
              <a:buChar char="–"/>
              <a:defRPr/>
            </a:lvl2pPr>
            <a:lvl3pPr marL="1371600" marR="0" lvl="2" indent="-317500" algn="l" rtl="0">
              <a:spcBef>
                <a:spcPts val="480"/>
              </a:spcBef>
              <a:spcAft>
                <a:spcPts val="0"/>
              </a:spcAft>
              <a:buClr>
                <a:schemeClr val="dk1"/>
              </a:buClr>
              <a:buSzPts val="1400"/>
              <a:buFont typeface="Arial"/>
              <a:buChar char="•"/>
              <a:defRPr/>
            </a:lvl3pPr>
            <a:lvl4pPr marL="1828800" marR="0" lvl="3" indent="-317500" algn="l" rtl="0">
              <a:spcBef>
                <a:spcPts val="400"/>
              </a:spcBef>
              <a:spcAft>
                <a:spcPts val="0"/>
              </a:spcAft>
              <a:buClr>
                <a:schemeClr val="dk1"/>
              </a:buClr>
              <a:buSzPts val="1400"/>
              <a:buFont typeface="Arial"/>
              <a:buChar char="–"/>
              <a:defRPr/>
            </a:lvl4pPr>
            <a:lvl5pPr marL="2286000" marR="0" lvl="4" indent="-317500" algn="l" rtl="0">
              <a:spcBef>
                <a:spcPts val="400"/>
              </a:spcBef>
              <a:spcAft>
                <a:spcPts val="0"/>
              </a:spcAft>
              <a:buClr>
                <a:schemeClr val="dk1"/>
              </a:buClr>
              <a:buSzPts val="1400"/>
              <a:buFont typeface="Arial"/>
              <a:buChar char="»"/>
              <a:defRPr/>
            </a:lvl5pPr>
            <a:lvl6pPr marL="2743200" marR="0" lvl="5" indent="-317500" algn="l" rtl="0">
              <a:spcBef>
                <a:spcPts val="400"/>
              </a:spcBef>
              <a:spcAft>
                <a:spcPts val="0"/>
              </a:spcAft>
              <a:buClr>
                <a:schemeClr val="dk1"/>
              </a:buClr>
              <a:buSzPts val="1400"/>
              <a:buFont typeface="Arial"/>
              <a:buChar char="•"/>
              <a:defRPr/>
            </a:lvl6pPr>
            <a:lvl7pPr marL="3200400" marR="0" lvl="6" indent="-317500" algn="l" rtl="0">
              <a:spcBef>
                <a:spcPts val="400"/>
              </a:spcBef>
              <a:spcAft>
                <a:spcPts val="0"/>
              </a:spcAft>
              <a:buClr>
                <a:schemeClr val="dk1"/>
              </a:buClr>
              <a:buSzPts val="1400"/>
              <a:buFont typeface="Arial"/>
              <a:buChar char="•"/>
              <a:defRPr/>
            </a:lvl7pPr>
            <a:lvl8pPr marL="3657600" marR="0" lvl="7" indent="-317500" algn="l" rtl="0">
              <a:spcBef>
                <a:spcPts val="400"/>
              </a:spcBef>
              <a:spcAft>
                <a:spcPts val="0"/>
              </a:spcAft>
              <a:buClr>
                <a:schemeClr val="dk1"/>
              </a:buClr>
              <a:buSzPts val="1400"/>
              <a:buFont typeface="Arial"/>
              <a:buChar char="•"/>
              <a:defRPr/>
            </a:lvl8pPr>
            <a:lvl9pPr marL="4114800" marR="0" lvl="8" indent="-317500" algn="l" rtl="0">
              <a:spcBef>
                <a:spcPts val="400"/>
              </a:spcBef>
              <a:spcAft>
                <a:spcPts val="0"/>
              </a:spcAft>
              <a:buClr>
                <a:schemeClr val="dk1"/>
              </a:buClr>
              <a:buSzPts val="1400"/>
              <a:buFont typeface="Arial"/>
              <a:buChar char="•"/>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agloOVxCop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YT5DnTKm3Y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72850" y="857250"/>
            <a:ext cx="8984851" cy="5053975"/>
          </a:xfrm>
          <a:prstGeom prst="rect">
            <a:avLst/>
          </a:prstGeom>
          <a:noFill/>
          <a:ln w="9525" cap="flat" cmpd="sng">
            <a:solidFill>
              <a:srgbClr val="00B050"/>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2"/>
          <p:cNvPicPr preferRelativeResize="0"/>
          <p:nvPr/>
        </p:nvPicPr>
        <p:blipFill rotWithShape="1">
          <a:blip r:embed="rId3">
            <a:alphaModFix/>
          </a:blip>
          <a:srcRect l="13684" r="9130"/>
          <a:stretch/>
        </p:blipFill>
        <p:spPr>
          <a:xfrm>
            <a:off x="0" y="1571662"/>
            <a:ext cx="9144001" cy="4771762"/>
          </a:xfrm>
          <a:prstGeom prst="rect">
            <a:avLst/>
          </a:prstGeom>
          <a:noFill/>
          <a:ln>
            <a:noFill/>
          </a:ln>
        </p:spPr>
      </p:pic>
      <p:sp>
        <p:nvSpPr>
          <p:cNvPr id="152" name="Google Shape;152;p22"/>
          <p:cNvSpPr txBox="1"/>
          <p:nvPr/>
        </p:nvSpPr>
        <p:spPr>
          <a:xfrm>
            <a:off x="0" y="1647175"/>
            <a:ext cx="9144000" cy="197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3700">
                <a:latin typeface="Englebert"/>
                <a:ea typeface="Englebert"/>
                <a:cs typeface="Englebert"/>
                <a:sym typeface="Englebert"/>
              </a:rPr>
              <a:t>Making the </a:t>
            </a:r>
            <a:r>
              <a:rPr lang="en-US" sz="3700" b="1">
                <a:latin typeface="Englebert"/>
                <a:ea typeface="Englebert"/>
                <a:cs typeface="Englebert"/>
                <a:sym typeface="Englebert"/>
              </a:rPr>
              <a:t>Right Choices </a:t>
            </a:r>
            <a:r>
              <a:rPr lang="en-US" sz="3700">
                <a:latin typeface="Englebert"/>
                <a:ea typeface="Englebert"/>
                <a:cs typeface="Englebert"/>
                <a:sym typeface="Englebert"/>
              </a:rPr>
              <a:t>to save for </a:t>
            </a:r>
            <a:r>
              <a:rPr lang="en-US" sz="3700" b="1">
                <a:latin typeface="Englebert"/>
                <a:ea typeface="Englebert"/>
                <a:cs typeface="Englebert"/>
                <a:sym typeface="Englebert"/>
              </a:rPr>
              <a:t>Your Financial Future</a:t>
            </a:r>
            <a:r>
              <a:rPr lang="en-US" sz="3700">
                <a:latin typeface="Englebert"/>
                <a:ea typeface="Englebert"/>
                <a:cs typeface="Englebert"/>
                <a:sym typeface="Englebert"/>
              </a:rPr>
              <a:t>!</a:t>
            </a:r>
            <a:endParaRPr sz="3700">
              <a:latin typeface="Englebert"/>
              <a:ea typeface="Englebert"/>
              <a:cs typeface="Englebert"/>
              <a:sym typeface="Englebert"/>
            </a:endParaRPr>
          </a:p>
          <a:p>
            <a:pPr marL="0" lvl="0" indent="0" algn="l" rtl="0">
              <a:spcBef>
                <a:spcPts val="0"/>
              </a:spcBef>
              <a:spcAft>
                <a:spcPts val="0"/>
              </a:spcAft>
              <a:buClr>
                <a:schemeClr val="dk1"/>
              </a:buClr>
              <a:buSzPts val="1100"/>
              <a:buFont typeface="Arial"/>
              <a:buNone/>
            </a:pPr>
            <a:endParaRPr sz="2100">
              <a:latin typeface="Englebert"/>
              <a:ea typeface="Englebert"/>
              <a:cs typeface="Englebert"/>
              <a:sym typeface="Englebert"/>
            </a:endParaRPr>
          </a:p>
          <a:p>
            <a:pPr marL="0" lvl="0" indent="0" algn="l" rtl="0">
              <a:spcBef>
                <a:spcPts val="0"/>
              </a:spcBef>
              <a:spcAft>
                <a:spcPts val="0"/>
              </a:spcAft>
              <a:buNone/>
            </a:pPr>
            <a:endParaRPr sz="2100">
              <a:latin typeface="Englebert"/>
              <a:ea typeface="Englebert"/>
              <a:cs typeface="Englebert"/>
              <a:sym typeface="Englebert"/>
            </a:endParaRPr>
          </a:p>
        </p:txBody>
      </p:sp>
      <p:pic>
        <p:nvPicPr>
          <p:cNvPr id="153" name="Google Shape;153;p22"/>
          <p:cNvPicPr preferRelativeResize="0"/>
          <p:nvPr/>
        </p:nvPicPr>
        <p:blipFill rotWithShape="1">
          <a:blip r:embed="rId3">
            <a:alphaModFix/>
          </a:blip>
          <a:srcRect l="37688" t="39382" r="56424" b="51178"/>
          <a:stretch/>
        </p:blipFill>
        <p:spPr>
          <a:xfrm>
            <a:off x="2981500" y="3428888"/>
            <a:ext cx="697426" cy="377775"/>
          </a:xfrm>
          <a:prstGeom prst="rect">
            <a:avLst/>
          </a:prstGeom>
          <a:noFill/>
          <a:ln>
            <a:noFill/>
          </a:ln>
        </p:spPr>
      </p:pic>
      <p:pic>
        <p:nvPicPr>
          <p:cNvPr id="154" name="Google Shape;154;p22"/>
          <p:cNvPicPr preferRelativeResize="0"/>
          <p:nvPr/>
        </p:nvPicPr>
        <p:blipFill>
          <a:blip r:embed="rId4">
            <a:alphaModFix/>
          </a:blip>
          <a:stretch>
            <a:fillRect/>
          </a:stretch>
        </p:blipFill>
        <p:spPr>
          <a:xfrm>
            <a:off x="2757375" y="3536788"/>
            <a:ext cx="1277400" cy="1277400"/>
          </a:xfrm>
          <a:prstGeom prst="rect">
            <a:avLst/>
          </a:prstGeom>
          <a:noFill/>
          <a:ln>
            <a:noFill/>
          </a:ln>
        </p:spPr>
      </p:pic>
      <p:sp>
        <p:nvSpPr>
          <p:cNvPr id="155" name="Google Shape;155;p22"/>
          <p:cNvSpPr/>
          <p:nvPr/>
        </p:nvSpPr>
        <p:spPr>
          <a:xfrm>
            <a:off x="70475" y="514575"/>
            <a:ext cx="9003053" cy="1318950"/>
          </a:xfrm>
          <a:prstGeom prst="rect">
            <a:avLst/>
          </a:prstGeom>
        </p:spPr>
        <p:txBody>
          <a:bodyPr>
            <a:prstTxWarp prst="textPlain">
              <a:avLst/>
            </a:prstTxWarp>
          </a:bodyPr>
          <a:lstStyle/>
          <a:p>
            <a:pPr lvl="0" algn="ctr"/>
            <a:r>
              <a:rPr b="0" i="0">
                <a:ln w="28575" cap="flat" cmpd="sng">
                  <a:solidFill>
                    <a:srgbClr val="000000"/>
                  </a:solidFill>
                  <a:prstDash val="solid"/>
                  <a:round/>
                  <a:headEnd type="none" w="sm" len="sm"/>
                  <a:tailEnd type="none" w="sm" len="sm"/>
                </a:ln>
                <a:solidFill>
                  <a:srgbClr val="B5F520"/>
                </a:solidFill>
                <a:latin typeface="Englebert"/>
              </a:rPr>
              <a:t>The Ant and the Grasshopper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p:nvPr/>
        </p:nvSpPr>
        <p:spPr>
          <a:xfrm>
            <a:off x="114300" y="1593775"/>
            <a:ext cx="4462200" cy="4449900"/>
          </a:xfrm>
          <a:prstGeom prst="rect">
            <a:avLst/>
          </a:prstGeom>
          <a:noFill/>
          <a:ln>
            <a:noFill/>
          </a:ln>
        </p:spPr>
        <p:txBody>
          <a:bodyPr spcFirstLastPara="1" wrap="square" lIns="91425" tIns="45700" rIns="91425" bIns="45700" anchor="t" anchorCtr="0">
            <a:noAutofit/>
          </a:bodyPr>
          <a:lstStyle/>
          <a:p>
            <a:pPr marL="0" marR="0" lvl="0" indent="457200" algn="l" rtl="0">
              <a:spcBef>
                <a:spcPts val="0"/>
              </a:spcBef>
              <a:spcAft>
                <a:spcPts val="0"/>
              </a:spcAft>
              <a:buNone/>
            </a:pPr>
            <a:r>
              <a:rPr lang="en-US" sz="2000" i="0" u="none" strike="noStrike" cap="none">
                <a:solidFill>
                  <a:srgbClr val="0000FF"/>
                </a:solidFill>
                <a:latin typeface="Englebert"/>
                <a:ea typeface="Englebert"/>
                <a:cs typeface="Englebert"/>
                <a:sym typeface="Englebert"/>
              </a:rPr>
              <a:t>One wondrously sunny day just before the beginning of the new school year, Sam, a very unhappy grasshopper, was frolicking through the neighborhood. He came upon some ants that were busily carrying pennies, nickels, and dimes to the corner bank. It looked like backbreaking work, each ant carrying a load 10 times its own size. “Wow!” said Sam, as he stopped to see if he had enough money to play </a:t>
            </a:r>
            <a:r>
              <a:rPr lang="en-US" sz="2000">
                <a:solidFill>
                  <a:srgbClr val="0000FF"/>
                </a:solidFill>
                <a:latin typeface="Englebert"/>
                <a:ea typeface="Englebert"/>
                <a:cs typeface="Englebert"/>
                <a:sym typeface="Englebert"/>
              </a:rPr>
              <a:t>the claw machine</a:t>
            </a:r>
            <a:r>
              <a:rPr lang="en-US" sz="2000" i="0" u="none" strike="noStrike" cap="none">
                <a:solidFill>
                  <a:srgbClr val="0000FF"/>
                </a:solidFill>
                <a:latin typeface="Englebert"/>
                <a:ea typeface="Englebert"/>
                <a:cs typeface="Englebert"/>
                <a:sym typeface="Englebert"/>
              </a:rPr>
              <a:t>, “Why would anybody spend such a great day working so hard?”</a:t>
            </a:r>
            <a:endParaRPr>
              <a:solidFill>
                <a:srgbClr val="0000FF"/>
              </a:solidFill>
              <a:latin typeface="Englebert"/>
              <a:ea typeface="Englebert"/>
              <a:cs typeface="Englebert"/>
              <a:sym typeface="Englebert"/>
            </a:endParaRPr>
          </a:p>
          <a:p>
            <a:pPr marL="0" marR="0" lvl="0" indent="0" algn="l" rtl="0">
              <a:spcBef>
                <a:spcPts val="0"/>
              </a:spcBef>
              <a:spcAft>
                <a:spcPts val="0"/>
              </a:spcAft>
              <a:buNone/>
            </a:pPr>
            <a:endParaRPr sz="2000" b="0" i="0" u="none" strike="noStrike" cap="none">
              <a:solidFill>
                <a:srgbClr val="FF9900"/>
              </a:solidFill>
              <a:latin typeface="Calibri"/>
              <a:ea typeface="Calibri"/>
              <a:cs typeface="Calibri"/>
              <a:sym typeface="Calibri"/>
            </a:endParaRPr>
          </a:p>
        </p:txBody>
      </p:sp>
      <p:sp>
        <p:nvSpPr>
          <p:cNvPr id="161" name="Google Shape;161;p23"/>
          <p:cNvSpPr txBox="1"/>
          <p:nvPr/>
        </p:nvSpPr>
        <p:spPr>
          <a:xfrm>
            <a:off x="139950" y="135550"/>
            <a:ext cx="88641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US" sz="3100" u="sng">
                <a:solidFill>
                  <a:schemeClr val="dk1"/>
                </a:solidFill>
                <a:latin typeface="Spicy Rice"/>
                <a:ea typeface="Spicy Rice"/>
                <a:cs typeface="Spicy Rice"/>
                <a:sym typeface="Spicy Rice"/>
              </a:rPr>
              <a:t>The Grasshopper and the Ant:  A Fable About Saving</a:t>
            </a:r>
            <a:endParaRPr sz="2100">
              <a:latin typeface="Spicy Rice"/>
              <a:ea typeface="Spicy Rice"/>
              <a:cs typeface="Spicy Rice"/>
              <a:sym typeface="Spicy Rice"/>
            </a:endParaRPr>
          </a:p>
        </p:txBody>
      </p:sp>
      <p:pic>
        <p:nvPicPr>
          <p:cNvPr id="162" name="Google Shape;162;p23"/>
          <p:cNvPicPr preferRelativeResize="0"/>
          <p:nvPr/>
        </p:nvPicPr>
        <p:blipFill>
          <a:blip r:embed="rId3">
            <a:alphaModFix/>
          </a:blip>
          <a:stretch>
            <a:fillRect/>
          </a:stretch>
        </p:blipFill>
        <p:spPr>
          <a:xfrm>
            <a:off x="5776825" y="1165175"/>
            <a:ext cx="2004425" cy="2883375"/>
          </a:xfrm>
          <a:prstGeom prst="rect">
            <a:avLst/>
          </a:prstGeom>
          <a:noFill/>
          <a:ln>
            <a:noFill/>
          </a:ln>
        </p:spPr>
      </p:pic>
      <p:pic>
        <p:nvPicPr>
          <p:cNvPr id="163" name="Google Shape;163;p23"/>
          <p:cNvPicPr preferRelativeResize="0"/>
          <p:nvPr/>
        </p:nvPicPr>
        <p:blipFill>
          <a:blip r:embed="rId4">
            <a:alphaModFix/>
          </a:blip>
          <a:stretch>
            <a:fillRect/>
          </a:stretch>
        </p:blipFill>
        <p:spPr>
          <a:xfrm>
            <a:off x="4808500" y="4360125"/>
            <a:ext cx="3708950" cy="207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p:nvPr/>
        </p:nvSpPr>
        <p:spPr>
          <a:xfrm>
            <a:off x="71825" y="1053750"/>
            <a:ext cx="4488000" cy="4750500"/>
          </a:xfrm>
          <a:prstGeom prst="rect">
            <a:avLst/>
          </a:prstGeom>
          <a:noFill/>
          <a:ln>
            <a:noFill/>
          </a:ln>
        </p:spPr>
        <p:txBody>
          <a:bodyPr spcFirstLastPara="1" wrap="square" lIns="91425" tIns="45700" rIns="91425" bIns="45700" anchor="t" anchorCtr="0">
            <a:noAutofit/>
          </a:bodyPr>
          <a:lstStyle/>
          <a:p>
            <a:pPr marL="0" marR="0" lvl="0" indent="457200" algn="l" rtl="0">
              <a:spcBef>
                <a:spcPts val="0"/>
              </a:spcBef>
              <a:spcAft>
                <a:spcPts val="0"/>
              </a:spcAft>
              <a:buNone/>
            </a:pPr>
            <a:r>
              <a:rPr lang="en-US" sz="2000" i="0" u="none" strike="noStrike" cap="none">
                <a:solidFill>
                  <a:srgbClr val="FF0000"/>
                </a:solidFill>
                <a:latin typeface="Englebert"/>
                <a:ea typeface="Englebert"/>
                <a:cs typeface="Englebert"/>
                <a:sym typeface="Englebert"/>
              </a:rPr>
              <a:t>As he watched the industrious ants, he reached deep into his pocket to pull out his last shiny quarter. He dropped it in the slot and continued his daily quest </a:t>
            </a:r>
            <a:r>
              <a:rPr lang="en-US" sz="2000">
                <a:solidFill>
                  <a:srgbClr val="FF0000"/>
                </a:solidFill>
                <a:latin typeface="Englebert"/>
                <a:ea typeface="Englebert"/>
                <a:cs typeface="Englebert"/>
                <a:sym typeface="Englebert"/>
              </a:rPr>
              <a:t>for the rarest stuffed squishmallow</a:t>
            </a:r>
            <a:r>
              <a:rPr lang="en-US" sz="2000" i="0" u="none" strike="noStrike" cap="none">
                <a:solidFill>
                  <a:srgbClr val="FF0000"/>
                </a:solidFill>
                <a:latin typeface="Englebert"/>
                <a:ea typeface="Englebert"/>
                <a:cs typeface="Englebert"/>
                <a:sym typeface="Englebert"/>
              </a:rPr>
              <a:t>. </a:t>
            </a:r>
            <a:r>
              <a:rPr lang="en-US" sz="2000">
                <a:solidFill>
                  <a:srgbClr val="FF0000"/>
                </a:solidFill>
                <a:latin typeface="Englebert"/>
                <a:ea typeface="Englebert"/>
                <a:cs typeface="Englebert"/>
                <a:sym typeface="Englebert"/>
              </a:rPr>
              <a:t>Squishmallows</a:t>
            </a:r>
            <a:r>
              <a:rPr lang="en-US" sz="2000" i="0" u="none" strike="noStrike" cap="none">
                <a:solidFill>
                  <a:srgbClr val="FF0000"/>
                </a:solidFill>
                <a:latin typeface="Englebert"/>
                <a:ea typeface="Englebert"/>
                <a:cs typeface="Englebert"/>
                <a:sym typeface="Englebert"/>
              </a:rPr>
              <a:t> were </a:t>
            </a:r>
            <a:r>
              <a:rPr lang="en-US" sz="2000">
                <a:solidFill>
                  <a:srgbClr val="FF0000"/>
                </a:solidFill>
                <a:latin typeface="Englebert"/>
                <a:ea typeface="Englebert"/>
                <a:cs typeface="Englebert"/>
                <a:sym typeface="Englebert"/>
              </a:rPr>
              <a:t>Sam’s</a:t>
            </a:r>
            <a:r>
              <a:rPr lang="en-US" sz="2000" i="0" u="none" strike="noStrike" cap="none">
                <a:solidFill>
                  <a:srgbClr val="FF0000"/>
                </a:solidFill>
                <a:latin typeface="Englebert"/>
                <a:ea typeface="Englebert"/>
                <a:cs typeface="Englebert"/>
                <a:sym typeface="Englebert"/>
              </a:rPr>
              <a:t> passion. Sometimes he played the claw machine three times a day</a:t>
            </a:r>
            <a:r>
              <a:rPr lang="en-US" sz="2000">
                <a:solidFill>
                  <a:srgbClr val="FF0000"/>
                </a:solidFill>
                <a:latin typeface="Englebert"/>
                <a:ea typeface="Englebert"/>
                <a:cs typeface="Englebert"/>
                <a:sym typeface="Englebert"/>
              </a:rPr>
              <a:t> in hopes of taking one home.</a:t>
            </a:r>
            <a:endParaRPr>
              <a:solidFill>
                <a:srgbClr val="FF00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FF9900"/>
                </a:solidFill>
                <a:latin typeface="Englebert"/>
                <a:ea typeface="Englebert"/>
                <a:cs typeface="Englebert"/>
                <a:sym typeface="Englebert"/>
              </a:rPr>
              <a:t>“Rats!” he exclaimed </a:t>
            </a:r>
            <a:r>
              <a:rPr lang="en-US" sz="2000">
                <a:solidFill>
                  <a:srgbClr val="FF9900"/>
                </a:solidFill>
                <a:latin typeface="Englebert"/>
                <a:ea typeface="Englebert"/>
                <a:cs typeface="Englebert"/>
                <a:sym typeface="Englebert"/>
              </a:rPr>
              <a:t>as the claw rose again… empty</a:t>
            </a:r>
            <a:r>
              <a:rPr lang="en-US" sz="2000" i="0" u="none" strike="noStrike" cap="none">
                <a:solidFill>
                  <a:srgbClr val="FF9900"/>
                </a:solidFill>
                <a:latin typeface="Englebert"/>
                <a:ea typeface="Englebert"/>
                <a:cs typeface="Englebert"/>
                <a:sym typeface="Englebert"/>
              </a:rPr>
              <a:t>. “Where can I get another quarter? I bet I can borrow one from Sandra, the ant. She’s just putting it in the bank and doesn’t need it. </a:t>
            </a:r>
            <a:r>
              <a:rPr lang="en-US" sz="2000">
                <a:solidFill>
                  <a:srgbClr val="FF9900"/>
                </a:solidFill>
                <a:latin typeface="Englebert"/>
                <a:ea typeface="Englebert"/>
                <a:cs typeface="Englebert"/>
                <a:sym typeface="Englebert"/>
              </a:rPr>
              <a:t>“</a:t>
            </a:r>
            <a:r>
              <a:rPr lang="en-US" sz="2000" i="0" u="none" strike="noStrike" cap="none">
                <a:solidFill>
                  <a:srgbClr val="FF9900"/>
                </a:solidFill>
                <a:latin typeface="Englebert"/>
                <a:ea typeface="Englebert"/>
                <a:cs typeface="Englebert"/>
                <a:sym typeface="Englebert"/>
              </a:rPr>
              <a:t>Hey Sandra, old buddy, can I borrow 25 cents? I’ll pay you back next week.”</a:t>
            </a:r>
            <a:endParaRPr sz="2000" i="0" u="none" strike="noStrike" cap="none">
              <a:solidFill>
                <a:srgbClr val="FF9900"/>
              </a:solidFill>
              <a:latin typeface="Englebert"/>
              <a:ea typeface="Englebert"/>
              <a:cs typeface="Englebert"/>
              <a:sym typeface="Englebert"/>
            </a:endParaRPr>
          </a:p>
        </p:txBody>
      </p:sp>
      <p:pic>
        <p:nvPicPr>
          <p:cNvPr id="169" name="Google Shape;169;p24"/>
          <p:cNvPicPr preferRelativeResize="0"/>
          <p:nvPr/>
        </p:nvPicPr>
        <p:blipFill>
          <a:blip r:embed="rId3">
            <a:alphaModFix/>
          </a:blip>
          <a:stretch>
            <a:fillRect/>
          </a:stretch>
        </p:blipFill>
        <p:spPr>
          <a:xfrm>
            <a:off x="6051400" y="858750"/>
            <a:ext cx="2466975" cy="1847850"/>
          </a:xfrm>
          <a:prstGeom prst="rect">
            <a:avLst/>
          </a:prstGeom>
          <a:noFill/>
          <a:ln>
            <a:noFill/>
          </a:ln>
        </p:spPr>
      </p:pic>
      <p:pic>
        <p:nvPicPr>
          <p:cNvPr id="170" name="Google Shape;170;p24"/>
          <p:cNvPicPr preferRelativeResize="0"/>
          <p:nvPr/>
        </p:nvPicPr>
        <p:blipFill>
          <a:blip r:embed="rId4">
            <a:alphaModFix/>
          </a:blip>
          <a:stretch>
            <a:fillRect/>
          </a:stretch>
        </p:blipFill>
        <p:spPr>
          <a:xfrm>
            <a:off x="7312325" y="3706588"/>
            <a:ext cx="1911287" cy="1911287"/>
          </a:xfrm>
          <a:prstGeom prst="rect">
            <a:avLst/>
          </a:prstGeom>
          <a:noFill/>
          <a:ln>
            <a:noFill/>
          </a:ln>
        </p:spPr>
      </p:pic>
      <p:pic>
        <p:nvPicPr>
          <p:cNvPr id="171" name="Google Shape;171;p24"/>
          <p:cNvPicPr preferRelativeResize="0"/>
          <p:nvPr/>
        </p:nvPicPr>
        <p:blipFill>
          <a:blip r:embed="rId5">
            <a:alphaModFix/>
          </a:blip>
          <a:stretch>
            <a:fillRect/>
          </a:stretch>
        </p:blipFill>
        <p:spPr>
          <a:xfrm>
            <a:off x="4712225" y="4386626"/>
            <a:ext cx="2368100" cy="1575863"/>
          </a:xfrm>
          <a:prstGeom prst="rect">
            <a:avLst/>
          </a:prstGeom>
          <a:noFill/>
          <a:ln>
            <a:noFill/>
          </a:ln>
        </p:spPr>
      </p:pic>
      <p:pic>
        <p:nvPicPr>
          <p:cNvPr id="172" name="Google Shape;172;p24"/>
          <p:cNvPicPr preferRelativeResize="0"/>
          <p:nvPr/>
        </p:nvPicPr>
        <p:blipFill>
          <a:blip r:embed="rId6">
            <a:alphaModFix/>
          </a:blip>
          <a:stretch>
            <a:fillRect/>
          </a:stretch>
        </p:blipFill>
        <p:spPr>
          <a:xfrm>
            <a:off x="6591363" y="2847176"/>
            <a:ext cx="1387050" cy="1387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p:nvPr/>
        </p:nvSpPr>
        <p:spPr>
          <a:xfrm>
            <a:off x="457200" y="215475"/>
            <a:ext cx="5749800" cy="586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r>
              <a:rPr lang="en-US" sz="2000" i="0" u="none" strike="noStrike" cap="none">
                <a:solidFill>
                  <a:schemeClr val="dk2"/>
                </a:solidFill>
                <a:latin typeface="Englebert"/>
                <a:ea typeface="Englebert"/>
                <a:cs typeface="Englebert"/>
                <a:sym typeface="Englebert"/>
              </a:rPr>
              <a:t>“Where did all your money go?” asked Sandra as she deposited more money into the Automatic Teller Machine. “You seem to always spend your money on fun and games. Why should I think that you can save your money to repay me next week? Have you saved any money you earned this summer?”</a:t>
            </a:r>
            <a:endParaRPr>
              <a:solidFill>
                <a:schemeClr val="dk2"/>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274E13"/>
                </a:solidFill>
                <a:latin typeface="Englebert"/>
                <a:ea typeface="Englebert"/>
                <a:cs typeface="Englebert"/>
                <a:sym typeface="Englebert"/>
              </a:rPr>
              <a:t>“Hey, I’ve had the greatest summer ever! I didn’t work much, went to the amusement park six times, played </a:t>
            </a:r>
            <a:r>
              <a:rPr lang="en-US" sz="2000">
                <a:solidFill>
                  <a:srgbClr val="274E13"/>
                </a:solidFill>
                <a:latin typeface="Englebert"/>
                <a:ea typeface="Englebert"/>
                <a:cs typeface="Englebert"/>
                <a:sym typeface="Englebert"/>
              </a:rPr>
              <a:t>the claw machine</a:t>
            </a:r>
            <a:r>
              <a:rPr lang="en-US" sz="2000" i="0" u="none" strike="noStrike" cap="none">
                <a:solidFill>
                  <a:srgbClr val="274E13"/>
                </a:solidFill>
                <a:latin typeface="Englebert"/>
                <a:ea typeface="Englebert"/>
                <a:cs typeface="Englebert"/>
                <a:sym typeface="Englebert"/>
              </a:rPr>
              <a:t> every day, and stuffed myself with candy all summer. You guys work too hard and don’t have much fun. I’m too young to worry about saving money. I get whatever I want. That’s what being a kid is all about. What’s so great about saving anyway? It just means you can’t have the things you want now.”</a:t>
            </a:r>
            <a:endParaRPr>
              <a:solidFill>
                <a:srgbClr val="274E13"/>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7F6000"/>
                </a:solidFill>
                <a:latin typeface="Englebert"/>
                <a:ea typeface="Englebert"/>
                <a:cs typeface="Englebert"/>
                <a:sym typeface="Englebert"/>
              </a:rPr>
              <a:t>“I’m saving” Sandra said, “so that I can buy some great new school clothes, have enough money for a fun holiday vacation, and do things on the weekend during the winter when I don’t have time to work and earn money. And I can tell you another thing that is really great about saving—INTEREST.”</a:t>
            </a:r>
            <a:endParaRPr sz="2000" i="0" u="none" strike="noStrike" cap="none">
              <a:solidFill>
                <a:srgbClr val="7F6000"/>
              </a:solidFill>
              <a:latin typeface="Englebert"/>
              <a:ea typeface="Englebert"/>
              <a:cs typeface="Englebert"/>
              <a:sym typeface="Englebert"/>
            </a:endParaRPr>
          </a:p>
        </p:txBody>
      </p:sp>
      <p:pic>
        <p:nvPicPr>
          <p:cNvPr id="178" name="Google Shape;178;p25"/>
          <p:cNvPicPr preferRelativeResize="0"/>
          <p:nvPr/>
        </p:nvPicPr>
        <p:blipFill>
          <a:blip r:embed="rId3">
            <a:alphaModFix/>
          </a:blip>
          <a:stretch>
            <a:fillRect/>
          </a:stretch>
        </p:blipFill>
        <p:spPr>
          <a:xfrm>
            <a:off x="6660350" y="304800"/>
            <a:ext cx="2004425" cy="2821025"/>
          </a:xfrm>
          <a:prstGeom prst="rect">
            <a:avLst/>
          </a:prstGeom>
          <a:noFill/>
          <a:ln>
            <a:noFill/>
          </a:ln>
        </p:spPr>
      </p:pic>
      <p:pic>
        <p:nvPicPr>
          <p:cNvPr id="179" name="Google Shape;179;p25"/>
          <p:cNvPicPr preferRelativeResize="0"/>
          <p:nvPr/>
        </p:nvPicPr>
        <p:blipFill rotWithShape="1">
          <a:blip r:embed="rId4">
            <a:alphaModFix/>
          </a:blip>
          <a:srcRect/>
          <a:stretch/>
        </p:blipFill>
        <p:spPr>
          <a:xfrm>
            <a:off x="6476125" y="2921000"/>
            <a:ext cx="2667900" cy="353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p:nvPr/>
        </p:nvSpPr>
        <p:spPr>
          <a:xfrm>
            <a:off x="381000" y="914400"/>
            <a:ext cx="5486400"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a:t>
            </a:r>
            <a:r>
              <a:rPr lang="en-US" sz="2000" i="0" u="none" strike="noStrike" cap="none">
                <a:solidFill>
                  <a:srgbClr val="1C4587"/>
                </a:solidFill>
                <a:latin typeface="Englebert"/>
                <a:ea typeface="Englebert"/>
                <a:cs typeface="Englebert"/>
                <a:sym typeface="Englebert"/>
              </a:rPr>
              <a:t>“Wait a minute,” said Sam. “You think it’s interesting to put money in the ATM machine?</a:t>
            </a:r>
            <a:endParaRPr>
              <a:solidFill>
                <a:srgbClr val="1C4587"/>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1C4587"/>
                </a:solidFill>
                <a:latin typeface="Englebert"/>
                <a:ea typeface="Englebert"/>
                <a:cs typeface="Englebert"/>
                <a:sym typeface="Englebert"/>
              </a:rPr>
              <a:t>Well, that may be what interests you, but it doesn’t interest me. Having fun interests me, buying stuff interests me, going to the movies with my friends interests me.”</a:t>
            </a:r>
            <a:endParaRPr>
              <a:solidFill>
                <a:srgbClr val="1C4587"/>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FF0000"/>
                </a:solidFill>
                <a:latin typeface="Englebert"/>
                <a:ea typeface="Englebert"/>
                <a:cs typeface="Englebert"/>
                <a:sym typeface="Englebert"/>
              </a:rPr>
              <a:t>“You don’t seem to care much about the future,” said Sandra. “Have you ever thought about saving for college? By the way, I didn’t mean that saving interests me. I meant that I earn interest from the bank when I save.” </a:t>
            </a:r>
            <a:endParaRPr>
              <a:solidFill>
                <a:srgbClr val="FF00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38761D"/>
                </a:solidFill>
                <a:latin typeface="Englebert"/>
                <a:ea typeface="Englebert"/>
                <a:cs typeface="Englebert"/>
                <a:sym typeface="Englebert"/>
              </a:rPr>
              <a:t>	“Are you nuts?” asked the grasshopper. “I’m too young to save!” he added. “Oh, of course, the bankers are interested in your money. Why wouldn’t they be? They get to keep it and use it and you can’t spend it.”</a:t>
            </a:r>
            <a:endParaRPr sz="2000" i="0" u="none" strike="noStrike" cap="none">
              <a:solidFill>
                <a:srgbClr val="38761D"/>
              </a:solidFill>
              <a:latin typeface="Englebert"/>
              <a:ea typeface="Englebert"/>
              <a:cs typeface="Englebert"/>
              <a:sym typeface="Englebert"/>
            </a:endParaRPr>
          </a:p>
        </p:txBody>
      </p:sp>
      <p:pic>
        <p:nvPicPr>
          <p:cNvPr id="185" name="Google Shape;185;p26"/>
          <p:cNvPicPr preferRelativeResize="0"/>
          <p:nvPr/>
        </p:nvPicPr>
        <p:blipFill rotWithShape="1">
          <a:blip r:embed="rId3">
            <a:alphaModFix/>
          </a:blip>
          <a:srcRect/>
          <a:stretch/>
        </p:blipFill>
        <p:spPr>
          <a:xfrm>
            <a:off x="6594025" y="3103475"/>
            <a:ext cx="1926900" cy="3264900"/>
          </a:xfrm>
          <a:prstGeom prst="rect">
            <a:avLst/>
          </a:prstGeom>
          <a:noFill/>
          <a:ln>
            <a:noFill/>
          </a:ln>
        </p:spPr>
      </p:pic>
      <p:pic>
        <p:nvPicPr>
          <p:cNvPr id="186" name="Google Shape;186;p26"/>
          <p:cNvPicPr preferRelativeResize="0"/>
          <p:nvPr/>
        </p:nvPicPr>
        <p:blipFill>
          <a:blip r:embed="rId4">
            <a:alphaModFix/>
          </a:blip>
          <a:stretch>
            <a:fillRect/>
          </a:stretch>
        </p:blipFill>
        <p:spPr>
          <a:xfrm>
            <a:off x="5867400" y="789125"/>
            <a:ext cx="3053050" cy="2476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p:nvPr/>
        </p:nvSpPr>
        <p:spPr>
          <a:xfrm>
            <a:off x="136700" y="919350"/>
            <a:ext cx="4204500" cy="501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r>
              <a:rPr lang="en-US" sz="2000" i="0" u="none" strike="noStrike" cap="none">
                <a:solidFill>
                  <a:srgbClr val="FF9900"/>
                </a:solidFill>
                <a:latin typeface="Englebert"/>
                <a:ea typeface="Englebert"/>
                <a:cs typeface="Englebert"/>
                <a:sym typeface="Englebert"/>
              </a:rPr>
              <a:t>“Don’t you think about all the other things that you could do with the money you spend?” asked the ant. “Do you buy the first thing you see, or do you think about what you give up? And, for your information, I didn’t say the bank was interested. I said the bank PAYS interest to me.”</a:t>
            </a:r>
            <a:endParaRPr>
              <a:solidFill>
                <a:srgbClr val="FF99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7F6000"/>
                </a:solidFill>
                <a:latin typeface="Englebert"/>
                <a:ea typeface="Englebert"/>
                <a:cs typeface="Englebert"/>
                <a:sym typeface="Englebert"/>
              </a:rPr>
              <a:t>“You don’t know what you’re talking about. When I buy stuff, I’m not giving up anything. I’m getting things,” replied the grasshopper. “I don’t think you know what you’re talking about with that interest stuff either. Maybe you better look that word up in the dictionary.” </a:t>
            </a:r>
            <a:endParaRPr>
              <a:solidFill>
                <a:srgbClr val="7F6000"/>
              </a:solidFill>
              <a:latin typeface="Englebert"/>
              <a:ea typeface="Englebert"/>
              <a:cs typeface="Englebert"/>
              <a:sym typeface="Englebert"/>
            </a:endParaRPr>
          </a:p>
          <a:p>
            <a:pPr marL="0" marR="0" lvl="0" indent="0" algn="l" rtl="0">
              <a:spcBef>
                <a:spcPts val="0"/>
              </a:spcBef>
              <a:spcAft>
                <a:spcPts val="0"/>
              </a:spcAft>
              <a:buNone/>
            </a:pPr>
            <a:endParaRPr sz="2000" b="0" i="0" u="none" strike="noStrike" cap="none">
              <a:solidFill>
                <a:srgbClr val="0C343D"/>
              </a:solidFill>
              <a:latin typeface="Calibri"/>
              <a:ea typeface="Calibri"/>
              <a:cs typeface="Calibri"/>
              <a:sym typeface="Calibri"/>
            </a:endParaRPr>
          </a:p>
        </p:txBody>
      </p:sp>
      <p:pic>
        <p:nvPicPr>
          <p:cNvPr id="192" name="Google Shape;192;p27"/>
          <p:cNvPicPr preferRelativeResize="0"/>
          <p:nvPr/>
        </p:nvPicPr>
        <p:blipFill>
          <a:blip r:embed="rId3">
            <a:alphaModFix/>
          </a:blip>
          <a:stretch>
            <a:fillRect/>
          </a:stretch>
        </p:blipFill>
        <p:spPr>
          <a:xfrm>
            <a:off x="5780300" y="2712550"/>
            <a:ext cx="2038350" cy="2247900"/>
          </a:xfrm>
          <a:prstGeom prst="rect">
            <a:avLst/>
          </a:prstGeom>
          <a:noFill/>
          <a:ln>
            <a:noFill/>
          </a:ln>
        </p:spPr>
      </p:pic>
      <p:pic>
        <p:nvPicPr>
          <p:cNvPr id="193" name="Google Shape;193;p27"/>
          <p:cNvPicPr preferRelativeResize="0"/>
          <p:nvPr/>
        </p:nvPicPr>
        <p:blipFill>
          <a:blip r:embed="rId4">
            <a:alphaModFix/>
          </a:blip>
          <a:stretch>
            <a:fillRect/>
          </a:stretch>
        </p:blipFill>
        <p:spPr>
          <a:xfrm>
            <a:off x="4638148" y="3418000"/>
            <a:ext cx="1142150" cy="837000"/>
          </a:xfrm>
          <a:prstGeom prst="rect">
            <a:avLst/>
          </a:prstGeom>
          <a:noFill/>
          <a:ln>
            <a:noFill/>
          </a:ln>
        </p:spPr>
      </p:pic>
      <p:pic>
        <p:nvPicPr>
          <p:cNvPr id="194" name="Google Shape;194;p27"/>
          <p:cNvPicPr preferRelativeResize="0"/>
          <p:nvPr/>
        </p:nvPicPr>
        <p:blipFill>
          <a:blip r:embed="rId5">
            <a:alphaModFix/>
          </a:blip>
          <a:stretch>
            <a:fillRect/>
          </a:stretch>
        </p:blipFill>
        <p:spPr>
          <a:xfrm>
            <a:off x="5141050" y="4687925"/>
            <a:ext cx="1072425" cy="1072425"/>
          </a:xfrm>
          <a:prstGeom prst="rect">
            <a:avLst/>
          </a:prstGeom>
          <a:noFill/>
          <a:ln>
            <a:noFill/>
          </a:ln>
        </p:spPr>
      </p:pic>
      <p:pic>
        <p:nvPicPr>
          <p:cNvPr id="195" name="Google Shape;195;p27"/>
          <p:cNvPicPr preferRelativeResize="0"/>
          <p:nvPr/>
        </p:nvPicPr>
        <p:blipFill>
          <a:blip r:embed="rId6">
            <a:alphaModFix/>
          </a:blip>
          <a:stretch>
            <a:fillRect/>
          </a:stretch>
        </p:blipFill>
        <p:spPr>
          <a:xfrm>
            <a:off x="7013319" y="5205250"/>
            <a:ext cx="1477856" cy="909450"/>
          </a:xfrm>
          <a:prstGeom prst="rect">
            <a:avLst/>
          </a:prstGeom>
          <a:noFill/>
          <a:ln>
            <a:noFill/>
          </a:ln>
        </p:spPr>
      </p:pic>
      <p:pic>
        <p:nvPicPr>
          <p:cNvPr id="196" name="Google Shape;196;p27"/>
          <p:cNvPicPr preferRelativeResize="0"/>
          <p:nvPr/>
        </p:nvPicPr>
        <p:blipFill>
          <a:blip r:embed="rId7">
            <a:alphaModFix/>
          </a:blip>
          <a:stretch>
            <a:fillRect/>
          </a:stretch>
        </p:blipFill>
        <p:spPr>
          <a:xfrm>
            <a:off x="7908903" y="3213129"/>
            <a:ext cx="741200" cy="1246750"/>
          </a:xfrm>
          <a:prstGeom prst="rect">
            <a:avLst/>
          </a:prstGeom>
          <a:noFill/>
          <a:ln>
            <a:noFill/>
          </a:ln>
        </p:spPr>
      </p:pic>
      <p:pic>
        <p:nvPicPr>
          <p:cNvPr id="197" name="Google Shape;197;p27"/>
          <p:cNvPicPr preferRelativeResize="0"/>
          <p:nvPr/>
        </p:nvPicPr>
        <p:blipFill>
          <a:blip r:embed="rId8">
            <a:alphaModFix/>
          </a:blip>
          <a:stretch>
            <a:fillRect/>
          </a:stretch>
        </p:blipFill>
        <p:spPr>
          <a:xfrm>
            <a:off x="6948750" y="1581964"/>
            <a:ext cx="1477850" cy="722812"/>
          </a:xfrm>
          <a:prstGeom prst="rect">
            <a:avLst/>
          </a:prstGeom>
          <a:noFill/>
          <a:ln>
            <a:noFill/>
          </a:ln>
        </p:spPr>
      </p:pic>
      <p:pic>
        <p:nvPicPr>
          <p:cNvPr id="198" name="Google Shape;198;p27"/>
          <p:cNvPicPr preferRelativeResize="0"/>
          <p:nvPr/>
        </p:nvPicPr>
        <p:blipFill>
          <a:blip r:embed="rId9">
            <a:alphaModFix/>
          </a:blip>
          <a:stretch>
            <a:fillRect/>
          </a:stretch>
        </p:blipFill>
        <p:spPr>
          <a:xfrm>
            <a:off x="5053888" y="1234475"/>
            <a:ext cx="1246750" cy="1246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p:nvPr/>
        </p:nvSpPr>
        <p:spPr>
          <a:xfrm>
            <a:off x="105425" y="144750"/>
            <a:ext cx="4471200" cy="6568500"/>
          </a:xfrm>
          <a:prstGeom prst="rect">
            <a:avLst/>
          </a:prstGeom>
          <a:noFill/>
          <a:ln>
            <a:noFill/>
          </a:ln>
        </p:spPr>
        <p:txBody>
          <a:bodyPr spcFirstLastPara="1" wrap="square" lIns="91425" tIns="45700" rIns="91425" bIns="45700" anchor="t" anchorCtr="0">
            <a:noAutofit/>
          </a:bodyPr>
          <a:lstStyle/>
          <a:p>
            <a:pPr marL="0" marR="0" lvl="0" indent="457200" algn="l" rtl="0">
              <a:spcBef>
                <a:spcPts val="0"/>
              </a:spcBef>
              <a:spcAft>
                <a:spcPts val="0"/>
              </a:spcAft>
              <a:buNone/>
            </a:pPr>
            <a:r>
              <a:rPr lang="en-US" sz="2000" i="0" u="none" strike="noStrike" cap="none">
                <a:solidFill>
                  <a:srgbClr val="0C343D"/>
                </a:solidFill>
                <a:latin typeface="Englebert"/>
                <a:ea typeface="Englebert"/>
                <a:cs typeface="Englebert"/>
                <a:sym typeface="Englebert"/>
              </a:rPr>
              <a:t>“When you buy things, you are giving things up,” said Sandra. “When you spend a dollar, you don’t have that dollar for something else. When you spend a dollar, you don’t have it for something you might want in the future. Every choice you make has an opportunity cost. When I save, I know that I’m giving up something that I could have today for something in the future. I also know that when I save the bank pays me interest. I don’t have to look that word up in the dictionary because I know exactly what it means. The bank pays me extra money to keep my savings in a bank account. That means I’m getting paid for saving. That’s what interest is. Maybe you better visit a bank and learn something besides how to put quarters into </a:t>
            </a:r>
            <a:r>
              <a:rPr lang="en-US" sz="2000">
                <a:solidFill>
                  <a:srgbClr val="0C343D"/>
                </a:solidFill>
                <a:latin typeface="Englebert"/>
                <a:ea typeface="Englebert"/>
                <a:cs typeface="Englebert"/>
                <a:sym typeface="Englebert"/>
              </a:rPr>
              <a:t>claw machines</a:t>
            </a:r>
            <a:r>
              <a:rPr lang="en-US" sz="2000" i="0" u="none" strike="noStrike" cap="none">
                <a:solidFill>
                  <a:srgbClr val="0C343D"/>
                </a:solidFill>
                <a:latin typeface="Englebert"/>
                <a:ea typeface="Englebert"/>
                <a:cs typeface="Englebert"/>
                <a:sym typeface="Englebert"/>
              </a:rPr>
              <a:t>. I can’t chat anymore. I have work to do,” said the ant.</a:t>
            </a:r>
            <a:endParaRPr sz="2000" i="0" u="none" strike="noStrike" cap="none">
              <a:solidFill>
                <a:srgbClr val="0C343D"/>
              </a:solidFill>
              <a:latin typeface="Englebert"/>
              <a:ea typeface="Englebert"/>
              <a:cs typeface="Englebert"/>
              <a:sym typeface="Englebert"/>
            </a:endParaRPr>
          </a:p>
        </p:txBody>
      </p:sp>
      <p:pic>
        <p:nvPicPr>
          <p:cNvPr id="204" name="Google Shape;204;p28"/>
          <p:cNvPicPr preferRelativeResize="0"/>
          <p:nvPr/>
        </p:nvPicPr>
        <p:blipFill>
          <a:blip r:embed="rId3">
            <a:alphaModFix/>
          </a:blip>
          <a:stretch>
            <a:fillRect/>
          </a:stretch>
        </p:blipFill>
        <p:spPr>
          <a:xfrm>
            <a:off x="4714425" y="560000"/>
            <a:ext cx="4335800" cy="3020650"/>
          </a:xfrm>
          <a:prstGeom prst="rect">
            <a:avLst/>
          </a:prstGeom>
          <a:noFill/>
          <a:ln>
            <a:noFill/>
          </a:ln>
        </p:spPr>
      </p:pic>
      <p:pic>
        <p:nvPicPr>
          <p:cNvPr id="205" name="Google Shape;205;p28"/>
          <p:cNvPicPr preferRelativeResize="0"/>
          <p:nvPr/>
        </p:nvPicPr>
        <p:blipFill>
          <a:blip r:embed="rId4">
            <a:alphaModFix/>
          </a:blip>
          <a:stretch>
            <a:fillRect/>
          </a:stretch>
        </p:blipFill>
        <p:spPr>
          <a:xfrm>
            <a:off x="5930775" y="1656950"/>
            <a:ext cx="2230450" cy="2272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p:nvPr/>
        </p:nvSpPr>
        <p:spPr>
          <a:xfrm>
            <a:off x="88625" y="1168200"/>
            <a:ext cx="4488000" cy="452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rgbClr val="7F6000"/>
                </a:solidFill>
                <a:latin typeface="Calibri"/>
                <a:ea typeface="Calibri"/>
                <a:cs typeface="Calibri"/>
                <a:sym typeface="Calibri"/>
              </a:rPr>
              <a:t>	</a:t>
            </a:r>
            <a:r>
              <a:rPr lang="en-US" sz="2000" i="0" u="none" strike="noStrike" cap="none">
                <a:solidFill>
                  <a:srgbClr val="7F6000"/>
                </a:solidFill>
                <a:latin typeface="Englebert"/>
                <a:ea typeface="Englebert"/>
                <a:cs typeface="Englebert"/>
                <a:sym typeface="Englebert"/>
              </a:rPr>
              <a:t>As the ant walked away, Sam could be heard mumbling. “Sure, the bank pays you for saving. Ha! And grasshoppers turn into butterflies. Opportunity cost, what’s that all about?”</a:t>
            </a:r>
            <a:endParaRPr>
              <a:solidFill>
                <a:srgbClr val="7F60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5B0F00"/>
                </a:solidFill>
                <a:latin typeface="Englebert"/>
                <a:ea typeface="Englebert"/>
                <a:cs typeface="Englebert"/>
                <a:sym typeface="Englebert"/>
              </a:rPr>
              <a:t>A few months later, Sam was walking through the neighborhood again when he spotted the ant making another trip to the bank. “Hey, Sandra, what are you doing now?” </a:t>
            </a:r>
            <a:endParaRPr>
              <a:solidFill>
                <a:srgbClr val="5B0F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FF0000"/>
                </a:solidFill>
                <a:latin typeface="Englebert"/>
                <a:ea typeface="Englebert"/>
                <a:cs typeface="Englebert"/>
                <a:sym typeface="Englebert"/>
              </a:rPr>
              <a:t>“I’m withdrawing some of my savings—to go to the movies with my friends this weekend,” she replied. “What are you doing?”</a:t>
            </a:r>
            <a:endParaRPr>
              <a:solidFill>
                <a:srgbClr val="FF0000"/>
              </a:solidFill>
              <a:latin typeface="Englebert"/>
              <a:ea typeface="Englebert"/>
              <a:cs typeface="Englebert"/>
              <a:sym typeface="Englebert"/>
            </a:endParaRPr>
          </a:p>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211" name="Google Shape;211;p29"/>
          <p:cNvPicPr preferRelativeResize="0"/>
          <p:nvPr/>
        </p:nvPicPr>
        <p:blipFill>
          <a:blip r:embed="rId3">
            <a:alphaModFix/>
          </a:blip>
          <a:stretch>
            <a:fillRect/>
          </a:stretch>
        </p:blipFill>
        <p:spPr>
          <a:xfrm>
            <a:off x="5386900" y="576875"/>
            <a:ext cx="2494075" cy="2191450"/>
          </a:xfrm>
          <a:prstGeom prst="rect">
            <a:avLst/>
          </a:prstGeom>
          <a:noFill/>
          <a:ln>
            <a:noFill/>
          </a:ln>
        </p:spPr>
      </p:pic>
      <p:pic>
        <p:nvPicPr>
          <p:cNvPr id="212" name="Google Shape;212;p29"/>
          <p:cNvPicPr preferRelativeResize="0"/>
          <p:nvPr/>
        </p:nvPicPr>
        <p:blipFill>
          <a:blip r:embed="rId4">
            <a:alphaModFix/>
          </a:blip>
          <a:stretch>
            <a:fillRect/>
          </a:stretch>
        </p:blipFill>
        <p:spPr>
          <a:xfrm>
            <a:off x="5013675" y="2768325"/>
            <a:ext cx="1457325" cy="1933575"/>
          </a:xfrm>
          <a:prstGeom prst="rect">
            <a:avLst/>
          </a:prstGeom>
          <a:noFill/>
          <a:ln>
            <a:noFill/>
          </a:ln>
        </p:spPr>
      </p:pic>
      <p:pic>
        <p:nvPicPr>
          <p:cNvPr id="213" name="Google Shape;213;p29"/>
          <p:cNvPicPr preferRelativeResize="0"/>
          <p:nvPr/>
        </p:nvPicPr>
        <p:blipFill>
          <a:blip r:embed="rId5">
            <a:alphaModFix/>
          </a:blip>
          <a:stretch>
            <a:fillRect/>
          </a:stretch>
        </p:blipFill>
        <p:spPr>
          <a:xfrm>
            <a:off x="6471000" y="2998050"/>
            <a:ext cx="2494075" cy="23856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p:nvPr/>
        </p:nvSpPr>
        <p:spPr>
          <a:xfrm>
            <a:off x="105425" y="1101000"/>
            <a:ext cx="4488000" cy="465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solidFill>
                <a:srgbClr val="FF0000"/>
              </a:solidFill>
            </a:endParaRPr>
          </a:p>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a:t>
            </a:r>
            <a:r>
              <a:rPr lang="en-US" sz="2000" i="0" u="none" strike="noStrike" cap="none">
                <a:solidFill>
                  <a:srgbClr val="1155CC"/>
                </a:solidFill>
                <a:latin typeface="Englebert"/>
                <a:ea typeface="Englebert"/>
                <a:cs typeface="Englebert"/>
                <a:sym typeface="Englebert"/>
              </a:rPr>
              <a:t>“Nothing, I guess,” the grasshopper said, longingly eyeing the video game that he couldn’t afford to play. “I don’t have much fun these days. Now I think I know what you meant about opportunity lost.”</a:t>
            </a:r>
            <a:endParaRPr>
              <a:solidFill>
                <a:srgbClr val="1155CC"/>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chemeClr val="accent6"/>
                </a:solidFill>
                <a:latin typeface="Englebert"/>
                <a:ea typeface="Englebert"/>
                <a:cs typeface="Englebert"/>
                <a:sym typeface="Englebert"/>
              </a:rPr>
              <a:t>“You mean opportunity cost?” asked the ant.</a:t>
            </a:r>
            <a:endParaRPr>
              <a:solidFill>
                <a:schemeClr val="accent6"/>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38761D"/>
                </a:solidFill>
                <a:latin typeface="Englebert"/>
                <a:ea typeface="Englebert"/>
                <a:cs typeface="Englebert"/>
                <a:sym typeface="Englebert"/>
              </a:rPr>
              <a:t>“Yeah, that’s it. I guess I got the term wrong. I was hoping that you could tell me some more about saving and interest, too. You talked about those ideas the last time we were together, but I really</a:t>
            </a:r>
            <a:endParaRPr>
              <a:solidFill>
                <a:srgbClr val="38761D"/>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38761D"/>
                </a:solidFill>
                <a:latin typeface="Englebert"/>
                <a:ea typeface="Englebert"/>
                <a:cs typeface="Englebert"/>
                <a:sym typeface="Englebert"/>
              </a:rPr>
              <a:t>didn’t understand.”</a:t>
            </a:r>
            <a:endParaRPr>
              <a:solidFill>
                <a:srgbClr val="38761D"/>
              </a:solidFill>
              <a:latin typeface="Englebert"/>
              <a:ea typeface="Englebert"/>
              <a:cs typeface="Englebert"/>
              <a:sym typeface="Englebert"/>
            </a:endParaRPr>
          </a:p>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19" name="Google Shape;219;p30"/>
          <p:cNvPicPr preferRelativeResize="0"/>
          <p:nvPr/>
        </p:nvPicPr>
        <p:blipFill>
          <a:blip r:embed="rId3">
            <a:alphaModFix/>
          </a:blip>
          <a:stretch>
            <a:fillRect/>
          </a:stretch>
        </p:blipFill>
        <p:spPr>
          <a:xfrm>
            <a:off x="4510300" y="2626200"/>
            <a:ext cx="2375250" cy="2666550"/>
          </a:xfrm>
          <a:prstGeom prst="rect">
            <a:avLst/>
          </a:prstGeom>
          <a:noFill/>
          <a:ln>
            <a:noFill/>
          </a:ln>
        </p:spPr>
      </p:pic>
      <p:pic>
        <p:nvPicPr>
          <p:cNvPr id="220" name="Google Shape;220;p30"/>
          <p:cNvPicPr preferRelativeResize="0"/>
          <p:nvPr/>
        </p:nvPicPr>
        <p:blipFill>
          <a:blip r:embed="rId4">
            <a:alphaModFix/>
          </a:blip>
          <a:stretch>
            <a:fillRect/>
          </a:stretch>
        </p:blipFill>
        <p:spPr>
          <a:xfrm>
            <a:off x="5048900" y="1253400"/>
            <a:ext cx="1561500" cy="1561500"/>
          </a:xfrm>
          <a:prstGeom prst="rect">
            <a:avLst/>
          </a:prstGeom>
          <a:noFill/>
          <a:ln>
            <a:noFill/>
          </a:ln>
        </p:spPr>
      </p:pic>
      <p:pic>
        <p:nvPicPr>
          <p:cNvPr id="221" name="Google Shape;221;p30"/>
          <p:cNvPicPr preferRelativeResize="0"/>
          <p:nvPr/>
        </p:nvPicPr>
        <p:blipFill>
          <a:blip r:embed="rId5">
            <a:alphaModFix/>
          </a:blip>
          <a:stretch>
            <a:fillRect/>
          </a:stretch>
        </p:blipFill>
        <p:spPr>
          <a:xfrm>
            <a:off x="6793688" y="1253400"/>
            <a:ext cx="2228800" cy="1753088"/>
          </a:xfrm>
          <a:prstGeom prst="rect">
            <a:avLst/>
          </a:prstGeom>
          <a:noFill/>
          <a:ln>
            <a:noFill/>
          </a:ln>
        </p:spPr>
      </p:pic>
      <p:pic>
        <p:nvPicPr>
          <p:cNvPr id="222" name="Google Shape;222;p30"/>
          <p:cNvPicPr preferRelativeResize="0"/>
          <p:nvPr/>
        </p:nvPicPr>
        <p:blipFill>
          <a:blip r:embed="rId6">
            <a:alphaModFix/>
          </a:blip>
          <a:stretch>
            <a:fillRect/>
          </a:stretch>
        </p:blipFill>
        <p:spPr>
          <a:xfrm>
            <a:off x="7376625" y="2883500"/>
            <a:ext cx="1328175" cy="1835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p:nvPr/>
        </p:nvSpPr>
        <p:spPr>
          <a:xfrm>
            <a:off x="609600" y="457200"/>
            <a:ext cx="78486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0" u="none" strike="noStrike" cap="none">
                <a:solidFill>
                  <a:srgbClr val="FF7C0C"/>
                </a:solidFill>
                <a:latin typeface="Englebert"/>
                <a:ea typeface="Englebert"/>
                <a:cs typeface="Englebert"/>
                <a:sym typeface="Englebert"/>
              </a:rPr>
              <a:t>“Well, you were close. When you give something up, it is like losing an opportunity,” said the ant. “I’d be happy to help you learn about</a:t>
            </a:r>
            <a:endParaRPr>
              <a:solidFill>
                <a:srgbClr val="FF7C0C"/>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FF7C0C"/>
                </a:solidFill>
                <a:latin typeface="Englebert"/>
                <a:ea typeface="Englebert"/>
                <a:cs typeface="Englebert"/>
                <a:sym typeface="Englebert"/>
              </a:rPr>
              <a:t>saving and interest. Keep in mind that if you only play for today, you</a:t>
            </a:r>
            <a:endParaRPr>
              <a:solidFill>
                <a:srgbClr val="FF7C0C"/>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FF7C0C"/>
                </a:solidFill>
                <a:latin typeface="Englebert"/>
                <a:ea typeface="Englebert"/>
                <a:cs typeface="Englebert"/>
                <a:sym typeface="Englebert"/>
              </a:rPr>
              <a:t>may have nothing for tomorrow.”</a:t>
            </a:r>
            <a:endParaRPr sz="2000" i="0" u="none" strike="noStrike" cap="none">
              <a:solidFill>
                <a:srgbClr val="FF7C0C"/>
              </a:solidFill>
              <a:latin typeface="Englebert"/>
              <a:ea typeface="Englebert"/>
              <a:cs typeface="Englebert"/>
              <a:sym typeface="Englebert"/>
            </a:endParaRPr>
          </a:p>
        </p:txBody>
      </p:sp>
      <p:pic>
        <p:nvPicPr>
          <p:cNvPr id="228" name="Google Shape;228;p31"/>
          <p:cNvPicPr preferRelativeResize="0"/>
          <p:nvPr/>
        </p:nvPicPr>
        <p:blipFill rotWithShape="1">
          <a:blip r:embed="rId3">
            <a:alphaModFix/>
          </a:blip>
          <a:srcRect/>
          <a:stretch/>
        </p:blipFill>
        <p:spPr>
          <a:xfrm>
            <a:off x="762000" y="1676400"/>
            <a:ext cx="7391400" cy="3400425"/>
          </a:xfrm>
          <a:prstGeom prst="rect">
            <a:avLst/>
          </a:prstGeom>
          <a:noFill/>
          <a:ln>
            <a:noFill/>
          </a:ln>
        </p:spPr>
      </p:pic>
      <p:sp>
        <p:nvSpPr>
          <p:cNvPr id="229" name="Google Shape;229;p31"/>
          <p:cNvSpPr txBox="1"/>
          <p:nvPr/>
        </p:nvSpPr>
        <p:spPr>
          <a:xfrm>
            <a:off x="381000" y="5181600"/>
            <a:ext cx="8458200" cy="80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400" b="1" i="0" u="none" strike="noStrike" cap="none">
                <a:solidFill>
                  <a:schemeClr val="dk1"/>
                </a:solidFill>
                <a:latin typeface="Englebert"/>
                <a:ea typeface="Englebert"/>
                <a:cs typeface="Englebert"/>
                <a:sym typeface="Englebert"/>
              </a:rPr>
              <a:t>The moral of this story is…</a:t>
            </a:r>
            <a:endParaRPr sz="2400">
              <a:latin typeface="Englebert"/>
              <a:ea typeface="Englebert"/>
              <a:cs typeface="Englebert"/>
              <a:sym typeface="Englebert"/>
            </a:endParaRPr>
          </a:p>
          <a:p>
            <a:pPr marL="0" marR="0" lvl="0" indent="0" algn="ctr" rtl="0">
              <a:spcBef>
                <a:spcPts val="0"/>
              </a:spcBef>
              <a:spcAft>
                <a:spcPts val="0"/>
              </a:spcAft>
              <a:buNone/>
            </a:pPr>
            <a:endParaRPr sz="2100" b="1" i="0" u="none" strike="noStrike" cap="none">
              <a:solidFill>
                <a:schemeClr val="dk1"/>
              </a:solidFill>
              <a:latin typeface="Englebert"/>
              <a:ea typeface="Englebert"/>
              <a:cs typeface="Englebert"/>
              <a:sym typeface="Englebert"/>
            </a:endParaRPr>
          </a:p>
          <a:p>
            <a:pPr marL="0" marR="0" lvl="0" indent="0" algn="ctr" rtl="0">
              <a:spcBef>
                <a:spcPts val="0"/>
              </a:spcBef>
              <a:spcAft>
                <a:spcPts val="0"/>
              </a:spcAft>
              <a:buNone/>
            </a:pPr>
            <a:endParaRPr sz="2300" b="1" i="0" u="none" strike="noStrike" cap="none">
              <a:solidFill>
                <a:srgbClr val="FF0000"/>
              </a:solidFill>
              <a:latin typeface="Englebert"/>
              <a:ea typeface="Englebert"/>
              <a:cs typeface="Englebert"/>
              <a:sym typeface="Englebert"/>
            </a:endParaRPr>
          </a:p>
        </p:txBody>
      </p:sp>
      <p:sp>
        <p:nvSpPr>
          <p:cNvPr id="230" name="Google Shape;230;p31"/>
          <p:cNvSpPr txBox="1"/>
          <p:nvPr/>
        </p:nvSpPr>
        <p:spPr>
          <a:xfrm>
            <a:off x="389775" y="6015225"/>
            <a:ext cx="8469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US" sz="2300" b="1">
                <a:solidFill>
                  <a:srgbClr val="FF0000"/>
                </a:solidFill>
                <a:latin typeface="Englebert"/>
                <a:ea typeface="Englebert"/>
                <a:cs typeface="Englebert"/>
                <a:sym typeface="Englebert"/>
              </a:rPr>
              <a:t>If you do nothing but play today, you may have nothing left for tomorrow</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4"/>
          <p:cNvSpPr/>
          <p:nvPr/>
        </p:nvSpPr>
        <p:spPr>
          <a:xfrm>
            <a:off x="137027" y="167498"/>
            <a:ext cx="8869945" cy="1598899"/>
          </a:xfrm>
          <a:prstGeom prst="rect">
            <a:avLst/>
          </a:prstGeom>
        </p:spPr>
        <p:txBody>
          <a:bodyPr>
            <a:prstTxWarp prst="textPlain">
              <a:avLst/>
            </a:prstTxWarp>
          </a:bodyPr>
          <a:lstStyle/>
          <a:p>
            <a:pPr lvl="0" algn="ctr"/>
            <a:r>
              <a:rPr b="0" i="0">
                <a:ln w="38100" cap="flat" cmpd="sng">
                  <a:solidFill>
                    <a:srgbClr val="000000"/>
                  </a:solidFill>
                  <a:prstDash val="solid"/>
                  <a:round/>
                  <a:headEnd type="none" w="sm" len="sm"/>
                  <a:tailEnd type="none" w="sm" len="sm"/>
                </a:ln>
                <a:solidFill>
                  <a:srgbClr val="B5F520"/>
                </a:solidFill>
                <a:latin typeface="Spicy Rice"/>
              </a:rPr>
              <a:t>Question of the Day!</a:t>
            </a:r>
          </a:p>
        </p:txBody>
      </p:sp>
      <p:sp>
        <p:nvSpPr>
          <p:cNvPr id="90" name="Google Shape;90;p14"/>
          <p:cNvSpPr/>
          <p:nvPr/>
        </p:nvSpPr>
        <p:spPr>
          <a:xfrm>
            <a:off x="1503325" y="1619750"/>
            <a:ext cx="6243899" cy="5092457"/>
          </a:xfrm>
          <a:prstGeom prst="rect">
            <a:avLst/>
          </a:prstGeom>
        </p:spPr>
        <p:txBody>
          <a:bodyPr>
            <a:prstTxWarp prst="textPlain">
              <a:avLst/>
            </a:prstTxWarp>
          </a:bodyPr>
          <a:lstStyle/>
          <a:p>
            <a:pPr lvl="0" algn="ctr"/>
            <a:r>
              <a:rPr b="0" i="0">
                <a:ln w="28575" cap="flat" cmpd="sng">
                  <a:solidFill>
                    <a:srgbClr val="000000"/>
                  </a:solidFill>
                  <a:prstDash val="solid"/>
                  <a:round/>
                  <a:headEnd type="none" w="sm" len="sm"/>
                  <a:tailEnd type="none" w="sm" len="sm"/>
                </a:ln>
                <a:solidFill>
                  <a:schemeClr val="lt1"/>
                </a:solidFill>
                <a:latin typeface="Spicy Rice"/>
              </a:rPr>
              <a:t>Would you rather… </a:t>
            </a:r>
            <a:br>
              <a:rPr b="0" i="0">
                <a:ln w="28575" cap="flat" cmpd="sng">
                  <a:solidFill>
                    <a:srgbClr val="000000"/>
                  </a:solidFill>
                  <a:prstDash val="solid"/>
                  <a:round/>
                  <a:headEnd type="none" w="sm" len="sm"/>
                  <a:tailEnd type="none" w="sm" len="sm"/>
                </a:ln>
                <a:solidFill>
                  <a:schemeClr val="lt1"/>
                </a:solidFill>
                <a:latin typeface="Spicy Rice"/>
              </a:rPr>
            </a:br>
            <a:r>
              <a:rPr b="0" i="0">
                <a:ln w="28575" cap="flat" cmpd="sng">
                  <a:solidFill>
                    <a:srgbClr val="000000"/>
                  </a:solidFill>
                  <a:prstDash val="solid"/>
                  <a:round/>
                  <a:headEnd type="none" w="sm" len="sm"/>
                  <a:tailEnd type="none" w="sm" len="sm"/>
                </a:ln>
                <a:solidFill>
                  <a:schemeClr val="lt1"/>
                </a:solidFill>
                <a:latin typeface="Spicy Rice"/>
              </a:rPr>
              <a:t>We give you $1 Million </a:t>
            </a:r>
            <a:br>
              <a:rPr b="0" i="0">
                <a:ln w="28575" cap="flat" cmpd="sng">
                  <a:solidFill>
                    <a:srgbClr val="000000"/>
                  </a:solidFill>
                  <a:prstDash val="solid"/>
                  <a:round/>
                  <a:headEnd type="none" w="sm" len="sm"/>
                  <a:tailEnd type="none" w="sm" len="sm"/>
                </a:ln>
                <a:solidFill>
                  <a:schemeClr val="lt1"/>
                </a:solidFill>
                <a:latin typeface="Spicy Rice"/>
              </a:rPr>
            </a:br>
            <a:r>
              <a:rPr b="0" i="0">
                <a:ln w="28575" cap="flat" cmpd="sng">
                  <a:solidFill>
                    <a:srgbClr val="000000"/>
                  </a:solidFill>
                  <a:prstDash val="solid"/>
                  <a:round/>
                  <a:headEnd type="none" w="sm" len="sm"/>
                  <a:tailEnd type="none" w="sm" len="sm"/>
                </a:ln>
                <a:solidFill>
                  <a:schemeClr val="lt1"/>
                </a:solidFill>
                <a:latin typeface="Spicy Rice"/>
              </a:rPr>
              <a:t>or</a:t>
            </a:r>
            <a:br>
              <a:rPr b="0" i="0">
                <a:ln w="28575" cap="flat" cmpd="sng">
                  <a:solidFill>
                    <a:srgbClr val="000000"/>
                  </a:solidFill>
                  <a:prstDash val="solid"/>
                  <a:round/>
                  <a:headEnd type="none" w="sm" len="sm"/>
                  <a:tailEnd type="none" w="sm" len="sm"/>
                </a:ln>
                <a:solidFill>
                  <a:schemeClr val="lt1"/>
                </a:solidFill>
                <a:latin typeface="Spicy Rice"/>
              </a:rPr>
            </a:br>
            <a:r>
              <a:rPr b="0" i="0">
                <a:ln w="28575" cap="flat" cmpd="sng">
                  <a:solidFill>
                    <a:srgbClr val="000000"/>
                  </a:solidFill>
                  <a:prstDash val="solid"/>
                  <a:round/>
                  <a:headEnd type="none" w="sm" len="sm"/>
                  <a:tailEnd type="none" w="sm" len="sm"/>
                </a:ln>
                <a:solidFill>
                  <a:schemeClr val="lt1"/>
                </a:solidFill>
                <a:latin typeface="Spicy Rice"/>
              </a:rPr>
              <a:t>Give you a penny and double </a:t>
            </a:r>
            <a:br>
              <a:rPr b="0" i="0">
                <a:ln w="28575" cap="flat" cmpd="sng">
                  <a:solidFill>
                    <a:srgbClr val="000000"/>
                  </a:solidFill>
                  <a:prstDash val="solid"/>
                  <a:round/>
                  <a:headEnd type="none" w="sm" len="sm"/>
                  <a:tailEnd type="none" w="sm" len="sm"/>
                </a:ln>
                <a:solidFill>
                  <a:schemeClr val="lt1"/>
                </a:solidFill>
                <a:latin typeface="Spicy Rice"/>
              </a:rPr>
            </a:br>
            <a:r>
              <a:rPr b="0" i="0">
                <a:ln w="28575" cap="flat" cmpd="sng">
                  <a:solidFill>
                    <a:srgbClr val="000000"/>
                  </a:solidFill>
                  <a:prstDash val="solid"/>
                  <a:round/>
                  <a:headEnd type="none" w="sm" len="sm"/>
                  <a:tailEnd type="none" w="sm" len="sm"/>
                </a:ln>
                <a:solidFill>
                  <a:schemeClr val="lt1"/>
                </a:solidFill>
                <a:latin typeface="Spicy Rice"/>
              </a:rPr>
              <a:t>it everyday for 30 days?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457200" y="274650"/>
            <a:ext cx="8229600" cy="983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1" i="0" u="none" strike="noStrike" cap="none">
                <a:solidFill>
                  <a:schemeClr val="dk1"/>
                </a:solidFill>
                <a:latin typeface="Englebert"/>
                <a:ea typeface="Englebert"/>
                <a:cs typeface="Englebert"/>
                <a:sym typeface="Englebert"/>
              </a:rPr>
              <a:t>How can I plan for my financial future?</a:t>
            </a:r>
            <a:endParaRPr sz="3950" b="1" i="0" u="none" strike="noStrike" cap="none">
              <a:solidFill>
                <a:schemeClr val="dk1"/>
              </a:solidFill>
              <a:latin typeface="Englebert"/>
              <a:ea typeface="Englebert"/>
              <a:cs typeface="Englebert"/>
              <a:sym typeface="Englebert"/>
            </a:endParaRPr>
          </a:p>
          <a:p>
            <a:pPr marL="0" lvl="0" indent="0" algn="ctr" rtl="0">
              <a:spcBef>
                <a:spcPts val="0"/>
              </a:spcBef>
              <a:spcAft>
                <a:spcPts val="0"/>
              </a:spcAft>
              <a:buClr>
                <a:schemeClr val="dk1"/>
              </a:buClr>
              <a:buFont typeface="Arial"/>
              <a:buNone/>
            </a:pPr>
            <a:r>
              <a:rPr lang="en-US" sz="2800" b="1">
                <a:solidFill>
                  <a:schemeClr val="dk1"/>
                </a:solidFill>
                <a:latin typeface="Englebert"/>
                <a:ea typeface="Englebert"/>
                <a:cs typeface="Englebert"/>
                <a:sym typeface="Englebert"/>
              </a:rPr>
              <a:t>#1. We need to make smart decisions</a:t>
            </a:r>
            <a:endParaRPr sz="3950" b="1">
              <a:solidFill>
                <a:schemeClr val="dk1"/>
              </a:solidFill>
              <a:latin typeface="Englebert"/>
              <a:ea typeface="Englebert"/>
              <a:cs typeface="Englebert"/>
              <a:sym typeface="Englebert"/>
            </a:endParaRPr>
          </a:p>
          <a:p>
            <a:pPr marL="0" marR="0" lvl="0" indent="0" algn="l" rtl="0">
              <a:spcBef>
                <a:spcPts val="0"/>
              </a:spcBef>
              <a:spcAft>
                <a:spcPts val="0"/>
              </a:spcAft>
              <a:buClr>
                <a:schemeClr val="dk1"/>
              </a:buClr>
              <a:buFont typeface="Calibri"/>
              <a:buNone/>
            </a:pPr>
            <a:endParaRPr sz="3950" b="1">
              <a:solidFill>
                <a:schemeClr val="dk1"/>
              </a:solidFill>
              <a:latin typeface="Englebert"/>
              <a:ea typeface="Englebert"/>
              <a:cs typeface="Englebert"/>
              <a:sym typeface="Englebert"/>
            </a:endParaRPr>
          </a:p>
        </p:txBody>
      </p:sp>
      <p:sp>
        <p:nvSpPr>
          <p:cNvPr id="236" name="Google Shape;236;p32"/>
          <p:cNvSpPr txBox="1"/>
          <p:nvPr/>
        </p:nvSpPr>
        <p:spPr>
          <a:xfrm>
            <a:off x="200300" y="1621050"/>
            <a:ext cx="3926400" cy="176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Englebert"/>
                <a:ea typeface="Englebert"/>
                <a:cs typeface="Englebert"/>
                <a:sym typeface="Englebert"/>
              </a:rPr>
              <a:t>R</a:t>
            </a:r>
            <a:r>
              <a:rPr lang="en-US" sz="2800" b="1" i="0" u="none" strike="noStrike" cap="none">
                <a:solidFill>
                  <a:schemeClr val="dk1"/>
                </a:solidFill>
                <a:latin typeface="Englebert"/>
                <a:ea typeface="Englebert"/>
                <a:cs typeface="Englebert"/>
                <a:sym typeface="Englebert"/>
              </a:rPr>
              <a:t>emember every choice has a consequence…</a:t>
            </a:r>
            <a:endParaRPr sz="2800">
              <a:latin typeface="Englebert"/>
              <a:ea typeface="Englebert"/>
              <a:cs typeface="Englebert"/>
              <a:sym typeface="Englebert"/>
            </a:endParaRPr>
          </a:p>
          <a:p>
            <a:pPr marL="0" marR="0" lvl="0" indent="0" algn="ctr" rtl="0">
              <a:spcBef>
                <a:spcPts val="0"/>
              </a:spcBef>
              <a:spcAft>
                <a:spcPts val="0"/>
              </a:spcAft>
              <a:buNone/>
            </a:pPr>
            <a:r>
              <a:rPr lang="en-US" sz="2800" b="1" i="0" u="none" strike="noStrike" cap="none">
                <a:solidFill>
                  <a:schemeClr val="dk1"/>
                </a:solidFill>
                <a:latin typeface="Englebert"/>
                <a:ea typeface="Englebert"/>
                <a:cs typeface="Englebert"/>
                <a:sym typeface="Englebert"/>
              </a:rPr>
              <a:t>An OPPORTUNITY COST!</a:t>
            </a:r>
            <a:endParaRPr sz="2800">
              <a:latin typeface="Englebert"/>
              <a:ea typeface="Englebert"/>
              <a:cs typeface="Englebert"/>
              <a:sym typeface="Englebert"/>
            </a:endParaRPr>
          </a:p>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 </a:t>
            </a:r>
            <a:endParaRPr/>
          </a:p>
          <a:p>
            <a:pPr marL="0" marR="0" lvl="0" indent="0" algn="ctr" rtl="0">
              <a:spcBef>
                <a:spcPts val="0"/>
              </a:spcBef>
              <a:spcAft>
                <a:spcPts val="0"/>
              </a:spcAft>
              <a:buNone/>
            </a:pPr>
            <a:endParaRPr sz="3200" b="1" i="0" u="none" strike="noStrike" cap="none">
              <a:solidFill>
                <a:schemeClr val="dk1"/>
              </a:solidFill>
              <a:latin typeface="Calibri"/>
              <a:ea typeface="Calibri"/>
              <a:cs typeface="Calibri"/>
              <a:sym typeface="Calibri"/>
            </a:endParaRPr>
          </a:p>
        </p:txBody>
      </p:sp>
      <p:sp>
        <p:nvSpPr>
          <p:cNvPr id="237" name="Google Shape;237;p32"/>
          <p:cNvSpPr txBox="1"/>
          <p:nvPr/>
        </p:nvSpPr>
        <p:spPr>
          <a:xfrm>
            <a:off x="4627800" y="1258263"/>
            <a:ext cx="4059000" cy="554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Calibri"/>
              <a:buNone/>
            </a:pPr>
            <a:r>
              <a:rPr lang="en-US" sz="2400">
                <a:solidFill>
                  <a:schemeClr val="dk1"/>
                </a:solidFill>
                <a:latin typeface="Englebert"/>
                <a:ea typeface="Englebert"/>
                <a:cs typeface="Englebert"/>
                <a:sym typeface="Englebert"/>
              </a:rPr>
              <a:t>In Class Activity</a:t>
            </a:r>
            <a:endParaRPr sz="2400">
              <a:solidFill>
                <a:schemeClr val="dk1"/>
              </a:solidFill>
              <a:latin typeface="Englebert"/>
              <a:ea typeface="Englebert"/>
              <a:cs typeface="Englebert"/>
              <a:sym typeface="Englebert"/>
            </a:endParaRPr>
          </a:p>
        </p:txBody>
      </p:sp>
      <p:pic>
        <p:nvPicPr>
          <p:cNvPr id="238" name="Google Shape;238;p32"/>
          <p:cNvPicPr preferRelativeResize="0"/>
          <p:nvPr/>
        </p:nvPicPr>
        <p:blipFill>
          <a:blip r:embed="rId3">
            <a:alphaModFix/>
          </a:blip>
          <a:stretch>
            <a:fillRect/>
          </a:stretch>
        </p:blipFill>
        <p:spPr>
          <a:xfrm>
            <a:off x="4627798" y="1812375"/>
            <a:ext cx="4059000" cy="4926129"/>
          </a:xfrm>
          <a:prstGeom prst="rect">
            <a:avLst/>
          </a:prstGeom>
          <a:noFill/>
          <a:ln w="9525" cap="flat" cmpd="sng">
            <a:solidFill>
              <a:schemeClr val="dk1"/>
            </a:solidFill>
            <a:prstDash val="solid"/>
            <a:round/>
            <a:headEnd type="none" w="sm" len="sm"/>
            <a:tailEnd type="none" w="sm" len="sm"/>
          </a:ln>
        </p:spPr>
      </p:pic>
      <p:pic>
        <p:nvPicPr>
          <p:cNvPr id="239" name="Google Shape;239;p32"/>
          <p:cNvPicPr preferRelativeResize="0"/>
          <p:nvPr/>
        </p:nvPicPr>
        <p:blipFill>
          <a:blip r:embed="rId4">
            <a:alphaModFix/>
          </a:blip>
          <a:stretch>
            <a:fillRect/>
          </a:stretch>
        </p:blipFill>
        <p:spPr>
          <a:xfrm>
            <a:off x="200300" y="3136500"/>
            <a:ext cx="4211355" cy="3171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457200" y="225775"/>
            <a:ext cx="8229600" cy="985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1" i="0" u="none" strike="noStrike" cap="none">
                <a:solidFill>
                  <a:schemeClr val="dk1"/>
                </a:solidFill>
                <a:latin typeface="Englebert"/>
                <a:ea typeface="Englebert"/>
                <a:cs typeface="Englebert"/>
                <a:sym typeface="Englebert"/>
              </a:rPr>
              <a:t>How can I plan for my financial future?</a:t>
            </a:r>
            <a:endParaRPr sz="3950" b="1" i="0" u="none" strike="noStrike" cap="none">
              <a:solidFill>
                <a:schemeClr val="dk1"/>
              </a:solidFill>
              <a:latin typeface="Englebert"/>
              <a:ea typeface="Englebert"/>
              <a:cs typeface="Englebert"/>
              <a:sym typeface="Englebert"/>
            </a:endParaRPr>
          </a:p>
          <a:p>
            <a:pPr marL="0" lvl="0" indent="0" algn="ctr" rtl="0">
              <a:spcBef>
                <a:spcPts val="0"/>
              </a:spcBef>
              <a:spcAft>
                <a:spcPts val="0"/>
              </a:spcAft>
              <a:buClr>
                <a:schemeClr val="dk1"/>
              </a:buClr>
              <a:buSzPts val="1100"/>
              <a:buFont typeface="Arial"/>
              <a:buNone/>
            </a:pPr>
            <a:r>
              <a:rPr lang="en-US" sz="2400" b="1">
                <a:solidFill>
                  <a:schemeClr val="dk1"/>
                </a:solidFill>
                <a:latin typeface="Englebert"/>
                <a:ea typeface="Englebert"/>
                <a:cs typeface="Englebert"/>
                <a:sym typeface="Englebert"/>
              </a:rPr>
              <a:t>#2. Open a savings account at one of our local banks</a:t>
            </a:r>
            <a:endParaRPr sz="4250" b="1">
              <a:solidFill>
                <a:schemeClr val="dk1"/>
              </a:solidFill>
              <a:latin typeface="Englebert"/>
              <a:ea typeface="Englebert"/>
              <a:cs typeface="Englebert"/>
              <a:sym typeface="Englebert"/>
            </a:endParaRPr>
          </a:p>
        </p:txBody>
      </p:sp>
      <p:sp>
        <p:nvSpPr>
          <p:cNvPr id="245" name="Google Shape;245;p33"/>
          <p:cNvSpPr txBox="1"/>
          <p:nvPr/>
        </p:nvSpPr>
        <p:spPr>
          <a:xfrm>
            <a:off x="386900" y="1371400"/>
            <a:ext cx="7480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latin typeface="Englebert"/>
                <a:ea typeface="Englebert"/>
                <a:cs typeface="Englebert"/>
                <a:sym typeface="Englebert"/>
              </a:rPr>
              <a:t>Why?</a:t>
            </a:r>
            <a:endParaRPr sz="2100" b="1">
              <a:latin typeface="Englebert"/>
              <a:ea typeface="Englebert"/>
              <a:cs typeface="Englebert"/>
              <a:sym typeface="Englebert"/>
            </a:endParaRPr>
          </a:p>
          <a:p>
            <a:pPr marL="457200" lvl="0" indent="-361950" algn="l" rtl="0">
              <a:spcBef>
                <a:spcPts val="0"/>
              </a:spcBef>
              <a:spcAft>
                <a:spcPts val="0"/>
              </a:spcAft>
              <a:buSzPts val="2100"/>
              <a:buFont typeface="Englebert"/>
              <a:buChar char="●"/>
            </a:pPr>
            <a:r>
              <a:rPr lang="en-US" sz="2100" b="1">
                <a:latin typeface="Englebert"/>
                <a:ea typeface="Englebert"/>
                <a:cs typeface="Englebert"/>
                <a:sym typeface="Englebert"/>
              </a:rPr>
              <a:t>A safe place to keep your money where you will earn interest on your account.</a:t>
            </a:r>
            <a:endParaRPr sz="2100" b="1">
              <a:latin typeface="Englebert"/>
              <a:ea typeface="Englebert"/>
              <a:cs typeface="Englebert"/>
              <a:sym typeface="Englebert"/>
            </a:endParaRPr>
          </a:p>
          <a:p>
            <a:pPr marL="457200" lvl="0" indent="-361950" algn="l" rtl="0">
              <a:spcBef>
                <a:spcPts val="0"/>
              </a:spcBef>
              <a:spcAft>
                <a:spcPts val="0"/>
              </a:spcAft>
              <a:buSzPts val="2100"/>
              <a:buFont typeface="Englebert"/>
              <a:buChar char="●"/>
            </a:pPr>
            <a:r>
              <a:rPr lang="en-US" sz="2100" b="1">
                <a:latin typeface="Englebert"/>
                <a:ea typeface="Englebert"/>
                <a:cs typeface="Englebert"/>
                <a:sym typeface="Englebert"/>
              </a:rPr>
              <a:t>You can keep your money for future purchases you want to make</a:t>
            </a:r>
            <a:endParaRPr sz="2100" b="1">
              <a:latin typeface="Englebert"/>
              <a:ea typeface="Englebert"/>
              <a:cs typeface="Englebert"/>
              <a:sym typeface="Englebert"/>
            </a:endParaRPr>
          </a:p>
          <a:p>
            <a:pPr marL="457200" lvl="0" indent="-361950" algn="l" rtl="0">
              <a:spcBef>
                <a:spcPts val="0"/>
              </a:spcBef>
              <a:spcAft>
                <a:spcPts val="0"/>
              </a:spcAft>
              <a:buSzPts val="2100"/>
              <a:buFont typeface="Englebert"/>
              <a:buChar char="●"/>
            </a:pPr>
            <a:r>
              <a:rPr lang="en-US" sz="2100" b="1">
                <a:latin typeface="Englebert"/>
                <a:ea typeface="Englebert"/>
                <a:cs typeface="Englebert"/>
                <a:sym typeface="Englebert"/>
              </a:rPr>
              <a:t>Eventually you can open a checking account and get a debit card to be able to access your money</a:t>
            </a:r>
            <a:endParaRPr sz="2100" b="1">
              <a:latin typeface="Englebert"/>
              <a:ea typeface="Englebert"/>
              <a:cs typeface="Englebert"/>
              <a:sym typeface="Englebert"/>
            </a:endParaRPr>
          </a:p>
        </p:txBody>
      </p:sp>
      <p:pic>
        <p:nvPicPr>
          <p:cNvPr id="246" name="Google Shape;246;p33"/>
          <p:cNvPicPr preferRelativeResize="0"/>
          <p:nvPr/>
        </p:nvPicPr>
        <p:blipFill>
          <a:blip r:embed="rId3">
            <a:alphaModFix/>
          </a:blip>
          <a:stretch>
            <a:fillRect/>
          </a:stretch>
        </p:blipFill>
        <p:spPr>
          <a:xfrm>
            <a:off x="112600" y="4605200"/>
            <a:ext cx="2865125" cy="601676"/>
          </a:xfrm>
          <a:prstGeom prst="rect">
            <a:avLst/>
          </a:prstGeom>
          <a:noFill/>
          <a:ln>
            <a:noFill/>
          </a:ln>
        </p:spPr>
      </p:pic>
      <p:pic>
        <p:nvPicPr>
          <p:cNvPr id="247" name="Google Shape;247;p33"/>
          <p:cNvPicPr preferRelativeResize="0"/>
          <p:nvPr/>
        </p:nvPicPr>
        <p:blipFill>
          <a:blip r:embed="rId4">
            <a:alphaModFix/>
          </a:blip>
          <a:stretch>
            <a:fillRect/>
          </a:stretch>
        </p:blipFill>
        <p:spPr>
          <a:xfrm>
            <a:off x="3388950" y="4056163"/>
            <a:ext cx="1628775" cy="1457325"/>
          </a:xfrm>
          <a:prstGeom prst="rect">
            <a:avLst/>
          </a:prstGeom>
          <a:noFill/>
          <a:ln>
            <a:noFill/>
          </a:ln>
        </p:spPr>
      </p:pic>
      <p:pic>
        <p:nvPicPr>
          <p:cNvPr id="248" name="Google Shape;248;p33"/>
          <p:cNvPicPr preferRelativeResize="0"/>
          <p:nvPr/>
        </p:nvPicPr>
        <p:blipFill>
          <a:blip r:embed="rId5">
            <a:alphaModFix/>
          </a:blip>
          <a:stretch>
            <a:fillRect/>
          </a:stretch>
        </p:blipFill>
        <p:spPr>
          <a:xfrm>
            <a:off x="5863125" y="4456049"/>
            <a:ext cx="3000000" cy="899986"/>
          </a:xfrm>
          <a:prstGeom prst="rect">
            <a:avLst/>
          </a:prstGeom>
          <a:noFill/>
          <a:ln>
            <a:noFill/>
          </a:ln>
        </p:spPr>
      </p:pic>
      <p:pic>
        <p:nvPicPr>
          <p:cNvPr id="249" name="Google Shape;249;p33"/>
          <p:cNvPicPr preferRelativeResize="0"/>
          <p:nvPr/>
        </p:nvPicPr>
        <p:blipFill>
          <a:blip r:embed="rId6">
            <a:alphaModFix/>
          </a:blip>
          <a:stretch>
            <a:fillRect/>
          </a:stretch>
        </p:blipFill>
        <p:spPr>
          <a:xfrm>
            <a:off x="232000" y="5773588"/>
            <a:ext cx="1905000" cy="895350"/>
          </a:xfrm>
          <a:prstGeom prst="rect">
            <a:avLst/>
          </a:prstGeom>
          <a:noFill/>
          <a:ln>
            <a:noFill/>
          </a:ln>
        </p:spPr>
      </p:pic>
      <p:pic>
        <p:nvPicPr>
          <p:cNvPr id="250" name="Google Shape;250;p33"/>
          <p:cNvPicPr preferRelativeResize="0"/>
          <p:nvPr/>
        </p:nvPicPr>
        <p:blipFill>
          <a:blip r:embed="rId7">
            <a:alphaModFix/>
          </a:blip>
          <a:stretch>
            <a:fillRect/>
          </a:stretch>
        </p:blipFill>
        <p:spPr>
          <a:xfrm>
            <a:off x="2637788" y="5773593"/>
            <a:ext cx="2865138" cy="895350"/>
          </a:xfrm>
          <a:prstGeom prst="rect">
            <a:avLst/>
          </a:prstGeom>
          <a:noFill/>
          <a:ln>
            <a:noFill/>
          </a:ln>
        </p:spPr>
      </p:pic>
      <p:sp>
        <p:nvSpPr>
          <p:cNvPr id="251" name="Google Shape;251;p33"/>
          <p:cNvSpPr txBox="1"/>
          <p:nvPr/>
        </p:nvSpPr>
        <p:spPr>
          <a:xfrm>
            <a:off x="5863125" y="5375950"/>
            <a:ext cx="3000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rgbClr val="2D2E2F"/>
                </a:solidFill>
              </a:rPr>
              <a:t>Heritage Credit Union</a:t>
            </a:r>
            <a:endParaRPr/>
          </a:p>
        </p:txBody>
      </p:sp>
      <p:sp>
        <p:nvSpPr>
          <p:cNvPr id="252" name="Google Shape;252;p33"/>
          <p:cNvSpPr txBox="1"/>
          <p:nvPr/>
        </p:nvSpPr>
        <p:spPr>
          <a:xfrm>
            <a:off x="200300" y="3637325"/>
            <a:ext cx="32898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600" b="1">
                <a:solidFill>
                  <a:schemeClr val="dk1"/>
                </a:solidFill>
                <a:latin typeface="Englebert"/>
                <a:ea typeface="Englebert"/>
                <a:cs typeface="Englebert"/>
                <a:sym typeface="Englebert"/>
              </a:rPr>
              <a:t>Local Banks in our Community</a:t>
            </a:r>
            <a:endParaRPr sz="2600" b="1">
              <a:latin typeface="Englebert"/>
              <a:ea typeface="Englebert"/>
              <a:cs typeface="Englebert"/>
              <a:sym typeface="Engleber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p:nvPr/>
        </p:nvSpPr>
        <p:spPr>
          <a:xfrm>
            <a:off x="251175" y="1816400"/>
            <a:ext cx="8932800" cy="47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900" b="1">
                <a:solidFill>
                  <a:schemeClr val="dk1"/>
                </a:solidFill>
                <a:latin typeface="Englebert"/>
                <a:ea typeface="Englebert"/>
                <a:cs typeface="Englebert"/>
                <a:sym typeface="Englebert"/>
              </a:rPr>
              <a:t>How do you open a savings account?</a:t>
            </a:r>
            <a:r>
              <a:rPr lang="en-US" sz="2500">
                <a:solidFill>
                  <a:schemeClr val="dk1"/>
                </a:solidFill>
                <a:latin typeface="Englebert"/>
                <a:ea typeface="Englebert"/>
                <a:cs typeface="Englebert"/>
                <a:sym typeface="Englebert"/>
              </a:rPr>
              <a:t>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You need to have a parent or guardian with you.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You and your parent can open an account by visiting the bank that you chose.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When you open your account it’s important to try and regularly put money into the account.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Birthday money, allowance, money from jobs – all are examples of money you can use to help your savings account grow.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By regularly putting money in your savings account and earning interest, you can achieve your goals to save to get items you would like to have.</a:t>
            </a:r>
            <a:endParaRPr sz="2500">
              <a:solidFill>
                <a:schemeClr val="dk1"/>
              </a:solidFill>
              <a:latin typeface="Englebert"/>
              <a:ea typeface="Englebert"/>
              <a:cs typeface="Englebert"/>
              <a:sym typeface="Englebert"/>
            </a:endParaRPr>
          </a:p>
        </p:txBody>
      </p:sp>
      <p:pic>
        <p:nvPicPr>
          <p:cNvPr id="258" name="Google Shape;258;p34"/>
          <p:cNvPicPr preferRelativeResize="0"/>
          <p:nvPr/>
        </p:nvPicPr>
        <p:blipFill>
          <a:blip r:embed="rId3">
            <a:alphaModFix/>
          </a:blip>
          <a:stretch>
            <a:fillRect/>
          </a:stretch>
        </p:blipFill>
        <p:spPr>
          <a:xfrm>
            <a:off x="5914238" y="71838"/>
            <a:ext cx="3019425" cy="1514475"/>
          </a:xfrm>
          <a:prstGeom prst="rect">
            <a:avLst/>
          </a:prstGeom>
          <a:noFill/>
          <a:ln>
            <a:noFill/>
          </a:ln>
        </p:spPr>
      </p:pic>
      <p:pic>
        <p:nvPicPr>
          <p:cNvPr id="259" name="Google Shape;259;p34"/>
          <p:cNvPicPr preferRelativeResize="0"/>
          <p:nvPr/>
        </p:nvPicPr>
        <p:blipFill>
          <a:blip r:embed="rId4">
            <a:alphaModFix/>
          </a:blip>
          <a:stretch>
            <a:fillRect/>
          </a:stretch>
        </p:blipFill>
        <p:spPr>
          <a:xfrm>
            <a:off x="251175" y="170173"/>
            <a:ext cx="2158932" cy="1514475"/>
          </a:xfrm>
          <a:prstGeom prst="rect">
            <a:avLst/>
          </a:prstGeom>
          <a:noFill/>
          <a:ln>
            <a:noFill/>
          </a:ln>
        </p:spPr>
      </p:pic>
      <p:pic>
        <p:nvPicPr>
          <p:cNvPr id="260" name="Google Shape;260;p34"/>
          <p:cNvPicPr preferRelativeResize="0"/>
          <p:nvPr/>
        </p:nvPicPr>
        <p:blipFill>
          <a:blip r:embed="rId5">
            <a:alphaModFix/>
          </a:blip>
          <a:stretch>
            <a:fillRect/>
          </a:stretch>
        </p:blipFill>
        <p:spPr>
          <a:xfrm>
            <a:off x="3026407" y="73288"/>
            <a:ext cx="2271530" cy="1511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1" i="0" u="none" strike="noStrike" cap="none">
                <a:solidFill>
                  <a:schemeClr val="dk1"/>
                </a:solidFill>
                <a:latin typeface="Englebert"/>
                <a:ea typeface="Englebert"/>
                <a:cs typeface="Englebert"/>
                <a:sym typeface="Englebert"/>
              </a:rPr>
              <a:t>How can I plan for my financial future?</a:t>
            </a:r>
            <a:endParaRPr sz="3950" b="1" i="0" u="none" strike="noStrike" cap="none">
              <a:solidFill>
                <a:schemeClr val="dk1"/>
              </a:solidFill>
              <a:latin typeface="Englebert"/>
              <a:ea typeface="Englebert"/>
              <a:cs typeface="Englebert"/>
              <a:sym typeface="Englebert"/>
            </a:endParaRPr>
          </a:p>
          <a:p>
            <a:pPr marL="0" lvl="0" indent="0" algn="ctr" rtl="0">
              <a:spcBef>
                <a:spcPts val="0"/>
              </a:spcBef>
              <a:spcAft>
                <a:spcPts val="0"/>
              </a:spcAft>
              <a:buClr>
                <a:schemeClr val="dk1"/>
              </a:buClr>
              <a:buSzPts val="1100"/>
              <a:buFont typeface="Arial"/>
              <a:buNone/>
            </a:pPr>
            <a:r>
              <a:rPr lang="en-US" sz="2400" b="1">
                <a:solidFill>
                  <a:schemeClr val="dk1"/>
                </a:solidFill>
                <a:latin typeface="Englebert"/>
                <a:ea typeface="Englebert"/>
                <a:cs typeface="Englebert"/>
                <a:sym typeface="Englebert"/>
              </a:rPr>
              <a:t>#3. Investing to create wealth for your future</a:t>
            </a:r>
            <a:endParaRPr sz="4750" b="1">
              <a:solidFill>
                <a:schemeClr val="dk1"/>
              </a:solidFill>
              <a:latin typeface="Englebert"/>
              <a:ea typeface="Englebert"/>
              <a:cs typeface="Englebert"/>
              <a:sym typeface="Englebert"/>
            </a:endParaRPr>
          </a:p>
        </p:txBody>
      </p:sp>
      <p:sp>
        <p:nvSpPr>
          <p:cNvPr id="266" name="Google Shape;266;p35"/>
          <p:cNvSpPr txBox="1"/>
          <p:nvPr/>
        </p:nvSpPr>
        <p:spPr>
          <a:xfrm>
            <a:off x="213475" y="2306425"/>
            <a:ext cx="47091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Englebert"/>
                <a:ea typeface="Englebert"/>
                <a:cs typeface="Englebert"/>
                <a:sym typeface="Englebert"/>
              </a:rPr>
              <a:t>Remember the Question of the Day we started class with? Though this situation was hypothetical, you, as a saver/investor have an opportunity to grow your wealth over your lifetime. </a:t>
            </a:r>
            <a:endParaRPr sz="1800">
              <a:latin typeface="Englebert"/>
              <a:ea typeface="Englebert"/>
              <a:cs typeface="Englebert"/>
              <a:sym typeface="Englebert"/>
            </a:endParaRPr>
          </a:p>
          <a:p>
            <a:pPr marL="0" lvl="0" indent="0" algn="l" rtl="0">
              <a:spcBef>
                <a:spcPts val="0"/>
              </a:spcBef>
              <a:spcAft>
                <a:spcPts val="0"/>
              </a:spcAft>
              <a:buNone/>
            </a:pPr>
            <a:endParaRPr sz="1600">
              <a:latin typeface="Englebert"/>
              <a:ea typeface="Englebert"/>
              <a:cs typeface="Englebert"/>
              <a:sym typeface="Englebert"/>
            </a:endParaRPr>
          </a:p>
          <a:p>
            <a:pPr marL="0" lvl="0" indent="0" algn="l" rtl="0">
              <a:spcBef>
                <a:spcPts val="0"/>
              </a:spcBef>
              <a:spcAft>
                <a:spcPts val="0"/>
              </a:spcAft>
              <a:buNone/>
            </a:pPr>
            <a:r>
              <a:rPr lang="en-US" sz="1800">
                <a:latin typeface="Englebert"/>
                <a:ea typeface="Englebert"/>
                <a:cs typeface="Englebert"/>
                <a:sym typeface="Englebert"/>
              </a:rPr>
              <a:t>Can you get rich quick? No and if we knew how,  we might be on a warm beach someplace!</a:t>
            </a:r>
            <a:endParaRPr sz="1800">
              <a:latin typeface="Englebert"/>
              <a:ea typeface="Englebert"/>
              <a:cs typeface="Englebert"/>
              <a:sym typeface="Englebert"/>
            </a:endParaRPr>
          </a:p>
          <a:p>
            <a:pPr marL="0" lvl="0" indent="0" algn="l" rtl="0">
              <a:spcBef>
                <a:spcPts val="0"/>
              </a:spcBef>
              <a:spcAft>
                <a:spcPts val="0"/>
              </a:spcAft>
              <a:buNone/>
            </a:pPr>
            <a:endParaRPr sz="1800">
              <a:latin typeface="Englebert"/>
              <a:ea typeface="Englebert"/>
              <a:cs typeface="Englebert"/>
              <a:sym typeface="Englebert"/>
            </a:endParaRPr>
          </a:p>
          <a:p>
            <a:pPr marL="0" lvl="0" indent="0" algn="l" rtl="0">
              <a:spcBef>
                <a:spcPts val="0"/>
              </a:spcBef>
              <a:spcAft>
                <a:spcPts val="0"/>
              </a:spcAft>
              <a:buNone/>
            </a:pPr>
            <a:r>
              <a:rPr lang="en-US" sz="1800">
                <a:latin typeface="Englebert"/>
                <a:ea typeface="Englebert"/>
                <a:cs typeface="Englebert"/>
                <a:sym typeface="Englebert"/>
              </a:rPr>
              <a:t>The KEY is COMPOUND INTEREST</a:t>
            </a:r>
            <a:endParaRPr sz="1800">
              <a:latin typeface="Englebert"/>
              <a:ea typeface="Englebert"/>
              <a:cs typeface="Englebert"/>
              <a:sym typeface="Englebert"/>
            </a:endParaRPr>
          </a:p>
          <a:p>
            <a:pPr marL="0" lvl="0" indent="0" algn="l" rtl="0">
              <a:spcBef>
                <a:spcPts val="0"/>
              </a:spcBef>
              <a:spcAft>
                <a:spcPts val="0"/>
              </a:spcAft>
              <a:buNone/>
            </a:pPr>
            <a:endParaRPr sz="1600">
              <a:latin typeface="Englebert"/>
              <a:ea typeface="Englebert"/>
              <a:cs typeface="Englebert"/>
              <a:sym typeface="Englebert"/>
            </a:endParaRPr>
          </a:p>
          <a:p>
            <a:pPr marL="457200" lvl="0" indent="0" algn="l" rtl="0">
              <a:spcBef>
                <a:spcPts val="0"/>
              </a:spcBef>
              <a:spcAft>
                <a:spcPts val="0"/>
              </a:spcAft>
              <a:buNone/>
            </a:pPr>
            <a:endParaRPr/>
          </a:p>
        </p:txBody>
      </p:sp>
      <p:pic>
        <p:nvPicPr>
          <p:cNvPr id="267" name="Google Shape;267;p35"/>
          <p:cNvPicPr preferRelativeResize="0"/>
          <p:nvPr/>
        </p:nvPicPr>
        <p:blipFill>
          <a:blip r:embed="rId3">
            <a:alphaModFix/>
          </a:blip>
          <a:stretch>
            <a:fillRect/>
          </a:stretch>
        </p:blipFill>
        <p:spPr>
          <a:xfrm>
            <a:off x="5028700" y="2498599"/>
            <a:ext cx="3866375" cy="3849175"/>
          </a:xfrm>
          <a:prstGeom prst="rect">
            <a:avLst/>
          </a:prstGeom>
          <a:noFill/>
          <a:ln>
            <a:noFill/>
          </a:ln>
        </p:spPr>
      </p:pic>
      <p:sp>
        <p:nvSpPr>
          <p:cNvPr id="268" name="Google Shape;268;p35"/>
          <p:cNvSpPr txBox="1"/>
          <p:nvPr/>
        </p:nvSpPr>
        <p:spPr>
          <a:xfrm>
            <a:off x="266625" y="1480975"/>
            <a:ext cx="8420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500">
                <a:solidFill>
                  <a:schemeClr val="dk1"/>
                </a:solidFill>
                <a:latin typeface="Englebert"/>
                <a:ea typeface="Englebert"/>
                <a:cs typeface="Englebert"/>
                <a:sym typeface="Englebert"/>
              </a:rPr>
              <a:t>Investing involves leaving your money alone to grow over time. You will need to look at a different type of plan than a savings account</a:t>
            </a:r>
            <a:r>
              <a:rPr lang="en-US" sz="2100">
                <a:solidFill>
                  <a:schemeClr val="dk1"/>
                </a:solidFill>
                <a:latin typeface="Englebert"/>
                <a:ea typeface="Englebert"/>
                <a:cs typeface="Englebert"/>
                <a:sym typeface="Englebert"/>
              </a:rPr>
              <a:t>.</a:t>
            </a:r>
            <a:endParaRPr/>
          </a:p>
        </p:txBody>
      </p:sp>
      <p:pic>
        <p:nvPicPr>
          <p:cNvPr id="269" name="Google Shape;269;p35"/>
          <p:cNvPicPr preferRelativeResize="0"/>
          <p:nvPr/>
        </p:nvPicPr>
        <p:blipFill>
          <a:blip r:embed="rId4">
            <a:alphaModFix/>
          </a:blip>
          <a:stretch>
            <a:fillRect/>
          </a:stretch>
        </p:blipFill>
        <p:spPr>
          <a:xfrm>
            <a:off x="266625" y="4955125"/>
            <a:ext cx="4929375" cy="16816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2004325" y="274650"/>
            <a:ext cx="49878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000" b="1">
                <a:latin typeface="Englebert"/>
                <a:ea typeface="Englebert"/>
                <a:cs typeface="Englebert"/>
                <a:sym typeface="Englebert"/>
              </a:rPr>
              <a:t>COMPOUND INTEREST</a:t>
            </a:r>
            <a:endParaRPr sz="5000" b="1">
              <a:latin typeface="Englebert"/>
              <a:ea typeface="Englebert"/>
              <a:cs typeface="Englebert"/>
              <a:sym typeface="Englebert"/>
            </a:endParaRPr>
          </a:p>
        </p:txBody>
      </p:sp>
      <p:graphicFrame>
        <p:nvGraphicFramePr>
          <p:cNvPr id="275" name="Google Shape;275;p36"/>
          <p:cNvGraphicFramePr/>
          <p:nvPr/>
        </p:nvGraphicFramePr>
        <p:xfrm>
          <a:off x="4068325" y="1417650"/>
          <a:ext cx="3000000" cy="3000000"/>
        </p:xfrm>
        <a:graphic>
          <a:graphicData uri="http://schemas.openxmlformats.org/drawingml/2006/table">
            <a:tbl>
              <a:tblPr>
                <a:solidFill>
                  <a:srgbClr val="FFFFFF"/>
                </a:solidFill>
                <a:tableStyleId>{6054CA39-EF68-4141-89C8-D9BCFBFACE2F}</a:tableStyleId>
              </a:tblPr>
              <a:tblGrid>
                <a:gridCol w="1115125">
                  <a:extLst>
                    <a:ext uri="{9D8B030D-6E8A-4147-A177-3AD203B41FA5}">
                      <a16:colId xmlns:a16="http://schemas.microsoft.com/office/drawing/2014/main" val="20000"/>
                    </a:ext>
                  </a:extLst>
                </a:gridCol>
                <a:gridCol w="1721400">
                  <a:extLst>
                    <a:ext uri="{9D8B030D-6E8A-4147-A177-3AD203B41FA5}">
                      <a16:colId xmlns:a16="http://schemas.microsoft.com/office/drawing/2014/main" val="20001"/>
                    </a:ext>
                  </a:extLst>
                </a:gridCol>
                <a:gridCol w="1721400">
                  <a:extLst>
                    <a:ext uri="{9D8B030D-6E8A-4147-A177-3AD203B41FA5}">
                      <a16:colId xmlns:a16="http://schemas.microsoft.com/office/drawing/2014/main" val="20002"/>
                    </a:ext>
                  </a:extLst>
                </a:gridCol>
              </a:tblGrid>
              <a:tr h="646750">
                <a:tc>
                  <a:txBody>
                    <a:bodyPr/>
                    <a:lstStyle/>
                    <a:p>
                      <a:pPr marL="0" lvl="0" indent="0" algn="ctr" rtl="0">
                        <a:lnSpc>
                          <a:spcPct val="128571"/>
                        </a:lnSpc>
                        <a:spcBef>
                          <a:spcPts val="0"/>
                        </a:spcBef>
                        <a:spcAft>
                          <a:spcPts val="0"/>
                        </a:spcAft>
                        <a:buNone/>
                      </a:pPr>
                      <a:r>
                        <a:rPr lang="en-US" sz="1450" b="1">
                          <a:highlight>
                            <a:srgbClr val="FFFFFF"/>
                          </a:highlight>
                          <a:latin typeface="Englebert"/>
                          <a:ea typeface="Englebert"/>
                          <a:cs typeface="Englebert"/>
                          <a:sym typeface="Englebert"/>
                        </a:rPr>
                        <a:t>Monthly Contribution</a:t>
                      </a:r>
                      <a:endParaRPr sz="1450" b="1">
                        <a:highlight>
                          <a:srgbClr val="FFFFFF"/>
                        </a:highlight>
                        <a:latin typeface="Englebert"/>
                        <a:ea typeface="Englebert"/>
                        <a:cs typeface="Englebert"/>
                        <a:sym typeface="Englebert"/>
                      </a:endParaRPr>
                    </a:p>
                  </a:txBody>
                  <a:tcPr marL="93350" marR="93350" marT="123825" marB="123825" anchor="ctr">
                    <a:lnB cap="flat" cmpd="sng">
                      <a:solidFill>
                        <a:srgbClr val="000000"/>
                      </a:solidFill>
                      <a:prstDash val="solid"/>
                      <a:round/>
                      <a:headEnd type="none" w="sm" len="sm"/>
                      <a:tailEnd type="none" w="sm" len="sm"/>
                    </a:lnB>
                  </a:tcPr>
                </a:tc>
                <a:tc>
                  <a:txBody>
                    <a:bodyPr/>
                    <a:lstStyle/>
                    <a:p>
                      <a:pPr marL="0" lvl="0" indent="0" algn="ctr" rtl="0">
                        <a:lnSpc>
                          <a:spcPct val="128571"/>
                        </a:lnSpc>
                        <a:spcBef>
                          <a:spcPts val="0"/>
                        </a:spcBef>
                        <a:spcAft>
                          <a:spcPts val="0"/>
                        </a:spcAft>
                        <a:buNone/>
                      </a:pPr>
                      <a:r>
                        <a:rPr lang="en-US" sz="1450" b="1">
                          <a:highlight>
                            <a:srgbClr val="FFFFFF"/>
                          </a:highlight>
                          <a:latin typeface="Englebert"/>
                          <a:ea typeface="Englebert"/>
                          <a:cs typeface="Englebert"/>
                          <a:sym typeface="Englebert"/>
                        </a:rPr>
                        <a:t>Balance When You Turn 18</a:t>
                      </a:r>
                      <a:endParaRPr sz="1450" b="1">
                        <a:highlight>
                          <a:srgbClr val="FFFFFF"/>
                        </a:highlight>
                        <a:latin typeface="Englebert"/>
                        <a:ea typeface="Englebert"/>
                        <a:cs typeface="Englebert"/>
                        <a:sym typeface="Englebert"/>
                      </a:endParaRPr>
                    </a:p>
                  </a:txBody>
                  <a:tcPr marL="93350" marR="93350" marT="123825" marB="123825" anchor="ctr">
                    <a:lnB cap="flat" cmpd="sng">
                      <a:solidFill>
                        <a:srgbClr val="000000"/>
                      </a:solidFill>
                      <a:prstDash val="solid"/>
                      <a:round/>
                      <a:headEnd type="none" w="sm" len="sm"/>
                      <a:tailEnd type="none" w="sm" len="sm"/>
                    </a:lnB>
                  </a:tcPr>
                </a:tc>
                <a:tc>
                  <a:txBody>
                    <a:bodyPr/>
                    <a:lstStyle/>
                    <a:p>
                      <a:pPr marL="0" lvl="0" indent="0" algn="ctr" rtl="0">
                        <a:lnSpc>
                          <a:spcPct val="128571"/>
                        </a:lnSpc>
                        <a:spcBef>
                          <a:spcPts val="0"/>
                        </a:spcBef>
                        <a:spcAft>
                          <a:spcPts val="0"/>
                        </a:spcAft>
                        <a:buNone/>
                      </a:pPr>
                      <a:r>
                        <a:rPr lang="en-US" sz="1450" b="1">
                          <a:highlight>
                            <a:srgbClr val="FFFFFF"/>
                          </a:highlight>
                          <a:latin typeface="Englebert"/>
                          <a:ea typeface="Englebert"/>
                          <a:cs typeface="Englebert"/>
                          <a:sym typeface="Englebert"/>
                        </a:rPr>
                        <a:t>Balance When You Turn 25</a:t>
                      </a:r>
                      <a:endParaRPr sz="1450" b="1">
                        <a:highlight>
                          <a:srgbClr val="FFFFFF"/>
                        </a:highlight>
                        <a:latin typeface="Englebert"/>
                        <a:ea typeface="Englebert"/>
                        <a:cs typeface="Englebert"/>
                        <a:sym typeface="Englebert"/>
                      </a:endParaRPr>
                    </a:p>
                  </a:txBody>
                  <a:tcPr marL="93350" marR="93350" marT="123825" marB="123825" anchor="ctr">
                    <a:lnB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$5</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lnT cap="flat" cmpd="sng">
                      <a:solidFill>
                        <a:srgbClr val="000000"/>
                      </a:solidFill>
                      <a:prstDash val="solid"/>
                      <a:round/>
                      <a:headEnd type="none" w="sm" len="sm"/>
                      <a:tailEnd type="none" w="sm" len="sm"/>
                    </a:lnT>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$2,158</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T cap="flat" cmpd="sng">
                      <a:solidFill>
                        <a:srgbClr val="000000"/>
                      </a:solidFill>
                      <a:prstDash val="solid"/>
                      <a:round/>
                      <a:headEnd type="none" w="sm" len="sm"/>
                      <a:tailEnd type="none" w="sm" len="sm"/>
                    </a:lnT>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$4,333</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lnT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$10</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$4,318</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$8,666</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2"/>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$25</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$10,795</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$21,666</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3"/>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$50</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$21,589</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$43,332</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4"/>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$100</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$43,179</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$86,664</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5"/>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$250</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$107,949</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$216,661</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6"/>
                  </a:ext>
                </a:extLst>
              </a:tr>
              <a:tr h="481300">
                <a:tc gridSpan="3">
                  <a:txBody>
                    <a:bodyPr/>
                    <a:lstStyle/>
                    <a:p>
                      <a:pPr marL="0" lvl="0" indent="0" algn="ctr" rtl="0">
                        <a:lnSpc>
                          <a:spcPct val="177777"/>
                        </a:lnSpc>
                        <a:spcBef>
                          <a:spcPts val="0"/>
                        </a:spcBef>
                        <a:spcAft>
                          <a:spcPts val="0"/>
                        </a:spcAft>
                        <a:buNone/>
                      </a:pPr>
                      <a:r>
                        <a:rPr lang="en-US" sz="1750" b="1" i="1">
                          <a:solidFill>
                            <a:srgbClr val="333333"/>
                          </a:solidFill>
                          <a:highlight>
                            <a:srgbClr val="FFFFFF"/>
                          </a:highlight>
                          <a:latin typeface="Englebert"/>
                          <a:ea typeface="Englebert"/>
                          <a:cs typeface="Englebert"/>
                          <a:sym typeface="Englebert"/>
                        </a:rPr>
                        <a:t>These examples are hypothetical and assume an 8% annual return</a:t>
                      </a:r>
                      <a:endParaRPr sz="1750" b="1" i="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lnB w="8650" cap="flat" cmpd="sng">
                      <a:solidFill>
                        <a:srgbClr val="A1ACE6"/>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276" name="Google Shape;276;p36"/>
          <p:cNvPicPr preferRelativeResize="0"/>
          <p:nvPr/>
        </p:nvPicPr>
        <p:blipFill>
          <a:blip r:embed="rId3">
            <a:alphaModFix/>
          </a:blip>
          <a:stretch>
            <a:fillRect/>
          </a:stretch>
        </p:blipFill>
        <p:spPr>
          <a:xfrm>
            <a:off x="6992124" y="162363"/>
            <a:ext cx="1793198" cy="1367575"/>
          </a:xfrm>
          <a:prstGeom prst="rect">
            <a:avLst/>
          </a:prstGeom>
          <a:noFill/>
          <a:ln>
            <a:noFill/>
          </a:ln>
        </p:spPr>
      </p:pic>
      <p:pic>
        <p:nvPicPr>
          <p:cNvPr id="277" name="Google Shape;277;p36"/>
          <p:cNvPicPr preferRelativeResize="0"/>
          <p:nvPr/>
        </p:nvPicPr>
        <p:blipFill>
          <a:blip r:embed="rId4">
            <a:alphaModFix/>
          </a:blip>
          <a:stretch>
            <a:fillRect/>
          </a:stretch>
        </p:blipFill>
        <p:spPr>
          <a:xfrm>
            <a:off x="134627" y="395520"/>
            <a:ext cx="1938852" cy="901275"/>
          </a:xfrm>
          <a:prstGeom prst="rect">
            <a:avLst/>
          </a:prstGeom>
          <a:noFill/>
          <a:ln>
            <a:noFill/>
          </a:ln>
        </p:spPr>
      </p:pic>
      <p:sp>
        <p:nvSpPr>
          <p:cNvPr id="278" name="Google Shape;278;p36"/>
          <p:cNvSpPr txBox="1"/>
          <p:nvPr/>
        </p:nvSpPr>
        <p:spPr>
          <a:xfrm>
            <a:off x="369775" y="1417650"/>
            <a:ext cx="37761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Englebert"/>
                <a:ea typeface="Englebert"/>
                <a:cs typeface="Englebert"/>
                <a:sym typeface="Englebert"/>
              </a:rPr>
              <a:t>Compound Interest works a lot like when you are rolling a snowball to make a snowman.</a:t>
            </a:r>
            <a:endParaRPr sz="1800">
              <a:latin typeface="Englebert"/>
              <a:ea typeface="Englebert"/>
              <a:cs typeface="Englebert"/>
              <a:sym typeface="Englebert"/>
            </a:endParaRPr>
          </a:p>
          <a:p>
            <a:pPr marL="0" lvl="0" indent="0" algn="l" rtl="0">
              <a:spcBef>
                <a:spcPts val="0"/>
              </a:spcBef>
              <a:spcAft>
                <a:spcPts val="0"/>
              </a:spcAft>
              <a:buNone/>
            </a:pPr>
            <a:endParaRPr sz="1800">
              <a:latin typeface="Englebert"/>
              <a:ea typeface="Englebert"/>
              <a:cs typeface="Englebert"/>
              <a:sym typeface="Englebert"/>
            </a:endParaRPr>
          </a:p>
          <a:p>
            <a:pPr marL="0" lvl="0" indent="0" algn="l" rtl="0">
              <a:spcBef>
                <a:spcPts val="0"/>
              </a:spcBef>
              <a:spcAft>
                <a:spcPts val="0"/>
              </a:spcAft>
              <a:buNone/>
            </a:pPr>
            <a:r>
              <a:rPr lang="en-US" sz="1800">
                <a:latin typeface="Englebert"/>
                <a:ea typeface="Englebert"/>
                <a:cs typeface="Englebert"/>
                <a:sym typeface="Englebert"/>
              </a:rPr>
              <a:t>You put money away in a savings or investment plan and a bank or company pays you interest. Then you can put in more money and make even more interest. It grows and grows and grows over time just like rolling that snowball.</a:t>
            </a:r>
            <a:endParaRPr sz="1800">
              <a:latin typeface="Englebert"/>
              <a:ea typeface="Englebert"/>
              <a:cs typeface="Englebert"/>
              <a:sym typeface="Englebert"/>
            </a:endParaRPr>
          </a:p>
        </p:txBody>
      </p:sp>
      <p:pic>
        <p:nvPicPr>
          <p:cNvPr id="279" name="Google Shape;279;p36"/>
          <p:cNvPicPr preferRelativeResize="0"/>
          <p:nvPr/>
        </p:nvPicPr>
        <p:blipFill>
          <a:blip r:embed="rId5">
            <a:alphaModFix/>
          </a:blip>
          <a:stretch>
            <a:fillRect/>
          </a:stretch>
        </p:blipFill>
        <p:spPr>
          <a:xfrm>
            <a:off x="2073475" y="4675200"/>
            <a:ext cx="2219800" cy="1762525"/>
          </a:xfrm>
          <a:prstGeom prst="rect">
            <a:avLst/>
          </a:prstGeom>
          <a:noFill/>
          <a:ln>
            <a:noFill/>
          </a:ln>
        </p:spPr>
      </p:pic>
      <p:pic>
        <p:nvPicPr>
          <p:cNvPr id="280" name="Google Shape;280;p36"/>
          <p:cNvPicPr preferRelativeResize="0"/>
          <p:nvPr/>
        </p:nvPicPr>
        <p:blipFill>
          <a:blip r:embed="rId6">
            <a:alphaModFix/>
          </a:blip>
          <a:stretch>
            <a:fillRect/>
          </a:stretch>
        </p:blipFill>
        <p:spPr>
          <a:xfrm>
            <a:off x="256027" y="4675200"/>
            <a:ext cx="1689739" cy="1762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457200" y="0"/>
            <a:ext cx="8229600" cy="10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Calibri"/>
              <a:buNone/>
            </a:pPr>
            <a:r>
              <a:rPr lang="en-US" sz="3950" b="1">
                <a:solidFill>
                  <a:schemeClr val="dk1"/>
                </a:solidFill>
                <a:latin typeface="Englebert"/>
                <a:ea typeface="Englebert"/>
                <a:cs typeface="Englebert"/>
                <a:sym typeface="Englebert"/>
              </a:rPr>
              <a:t>How can I plan for my financial future?</a:t>
            </a:r>
            <a:endParaRPr sz="3950" b="1">
              <a:solidFill>
                <a:schemeClr val="dk1"/>
              </a:solidFill>
              <a:latin typeface="Englebert"/>
              <a:ea typeface="Englebert"/>
              <a:cs typeface="Englebert"/>
              <a:sym typeface="Englebert"/>
            </a:endParaRPr>
          </a:p>
          <a:p>
            <a:pPr marL="0" lvl="0" indent="0" algn="ctr" rtl="0">
              <a:spcBef>
                <a:spcPts val="0"/>
              </a:spcBef>
              <a:spcAft>
                <a:spcPts val="0"/>
              </a:spcAft>
              <a:buClr>
                <a:schemeClr val="dk1"/>
              </a:buClr>
              <a:buSzPts val="1100"/>
              <a:buFont typeface="Arial"/>
              <a:buNone/>
            </a:pPr>
            <a:r>
              <a:rPr lang="en-US" sz="2400" b="1">
                <a:solidFill>
                  <a:schemeClr val="dk1"/>
                </a:solidFill>
                <a:latin typeface="Englebert"/>
                <a:ea typeface="Englebert"/>
                <a:cs typeface="Englebert"/>
                <a:sym typeface="Englebert"/>
              </a:rPr>
              <a:t>#3. Investing to create wealth for your future (cont.)</a:t>
            </a:r>
            <a:endParaRPr/>
          </a:p>
        </p:txBody>
      </p:sp>
      <p:sp>
        <p:nvSpPr>
          <p:cNvPr id="286" name="Google Shape;286;p37"/>
          <p:cNvSpPr txBox="1"/>
          <p:nvPr/>
        </p:nvSpPr>
        <p:spPr>
          <a:xfrm>
            <a:off x="134200" y="1074300"/>
            <a:ext cx="5365200" cy="560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200">
                <a:solidFill>
                  <a:schemeClr val="dk1"/>
                </a:solidFill>
                <a:latin typeface="Englebert"/>
                <a:ea typeface="Englebert"/>
                <a:cs typeface="Englebert"/>
                <a:sym typeface="Englebert"/>
              </a:rPr>
              <a:t>But, it IS POSSIBLE for you to grow your wealth overtime and have the money you need and want to live a comfortable life in the future. Creating a fund for college or your retirement may seem a long way off but starting now can make it a reality.</a:t>
            </a:r>
            <a:endParaRPr sz="2200">
              <a:solidFill>
                <a:schemeClr val="dk1"/>
              </a:solidFill>
              <a:latin typeface="Englebert"/>
              <a:ea typeface="Englebert"/>
              <a:cs typeface="Englebert"/>
              <a:sym typeface="Englebert"/>
            </a:endParaRPr>
          </a:p>
          <a:p>
            <a:pPr marL="0" lvl="0" indent="0" algn="l" rtl="0">
              <a:spcBef>
                <a:spcPts val="0"/>
              </a:spcBef>
              <a:spcAft>
                <a:spcPts val="0"/>
              </a:spcAft>
              <a:buClr>
                <a:schemeClr val="dk1"/>
              </a:buClr>
              <a:buSzPts val="1100"/>
              <a:buFont typeface="Arial"/>
              <a:buNone/>
            </a:pPr>
            <a:endParaRPr sz="2200">
              <a:solidFill>
                <a:schemeClr val="dk1"/>
              </a:solidFill>
              <a:latin typeface="Englebert"/>
              <a:ea typeface="Englebert"/>
              <a:cs typeface="Englebert"/>
              <a:sym typeface="Englebert"/>
            </a:endParaRPr>
          </a:p>
          <a:p>
            <a:pPr marL="0" lvl="0" indent="0" algn="l" rtl="0">
              <a:spcBef>
                <a:spcPts val="0"/>
              </a:spcBef>
              <a:spcAft>
                <a:spcPts val="0"/>
              </a:spcAft>
              <a:buClr>
                <a:schemeClr val="dk1"/>
              </a:buClr>
              <a:buSzPts val="1100"/>
              <a:buFont typeface="Arial"/>
              <a:buNone/>
            </a:pPr>
            <a:r>
              <a:rPr lang="en-US" sz="2200">
                <a:solidFill>
                  <a:schemeClr val="dk1"/>
                </a:solidFill>
                <a:latin typeface="Englebert"/>
                <a:ea typeface="Englebert"/>
                <a:cs typeface="Englebert"/>
                <a:sym typeface="Englebert"/>
              </a:rPr>
              <a:t>The options below may sound confusing, but we will share this information with your parents so you can begin the discussion of the saving and investing plan that would work best for you.</a:t>
            </a:r>
            <a:endParaRPr sz="2200">
              <a:solidFill>
                <a:schemeClr val="dk1"/>
              </a:solidFill>
              <a:latin typeface="Englebert"/>
              <a:ea typeface="Englebert"/>
              <a:cs typeface="Englebert"/>
              <a:sym typeface="Englebert"/>
            </a:endParaRPr>
          </a:p>
          <a:p>
            <a:pPr marL="0" lvl="0" indent="0" algn="l" rtl="0">
              <a:spcBef>
                <a:spcPts val="0"/>
              </a:spcBef>
              <a:spcAft>
                <a:spcPts val="0"/>
              </a:spcAft>
              <a:buClr>
                <a:schemeClr val="dk1"/>
              </a:buClr>
              <a:buSzPts val="1100"/>
              <a:buFont typeface="Arial"/>
              <a:buNone/>
            </a:pPr>
            <a:endParaRPr sz="2200">
              <a:solidFill>
                <a:schemeClr val="dk1"/>
              </a:solidFill>
              <a:latin typeface="Englebert"/>
              <a:ea typeface="Englebert"/>
              <a:cs typeface="Englebert"/>
              <a:sym typeface="Englebert"/>
            </a:endParaRPr>
          </a:p>
          <a:p>
            <a:pPr marL="457200" lvl="0" indent="-368300" algn="l" rtl="0">
              <a:spcBef>
                <a:spcPts val="0"/>
              </a:spcBef>
              <a:spcAft>
                <a:spcPts val="0"/>
              </a:spcAft>
              <a:buClr>
                <a:schemeClr val="dk1"/>
              </a:buClr>
              <a:buSzPts val="2200"/>
              <a:buFont typeface="Englebert"/>
              <a:buChar char="●"/>
            </a:pPr>
            <a:r>
              <a:rPr lang="en-US" sz="2200" b="1">
                <a:solidFill>
                  <a:schemeClr val="dk1"/>
                </a:solidFill>
                <a:latin typeface="Englebert"/>
                <a:ea typeface="Englebert"/>
                <a:cs typeface="Englebert"/>
                <a:sym typeface="Englebert"/>
              </a:rPr>
              <a:t>Custodial Roth IRA</a:t>
            </a:r>
            <a:r>
              <a:rPr lang="en-US" sz="2200">
                <a:solidFill>
                  <a:schemeClr val="dk1"/>
                </a:solidFill>
                <a:latin typeface="Englebert"/>
                <a:ea typeface="Englebert"/>
                <a:cs typeface="Englebert"/>
                <a:sym typeface="Englebert"/>
              </a:rPr>
              <a:t> </a:t>
            </a:r>
            <a:endParaRPr sz="2200">
              <a:solidFill>
                <a:schemeClr val="dk1"/>
              </a:solidFill>
              <a:latin typeface="Englebert"/>
              <a:ea typeface="Englebert"/>
              <a:cs typeface="Englebert"/>
              <a:sym typeface="Englebert"/>
            </a:endParaRPr>
          </a:p>
          <a:p>
            <a:pPr marL="457200" lvl="0" indent="-368300" algn="l" rtl="0">
              <a:spcBef>
                <a:spcPts val="0"/>
              </a:spcBef>
              <a:spcAft>
                <a:spcPts val="0"/>
              </a:spcAft>
              <a:buClr>
                <a:schemeClr val="dk1"/>
              </a:buClr>
              <a:buSzPts val="2200"/>
              <a:buFont typeface="Englebert"/>
              <a:buChar char="●"/>
            </a:pPr>
            <a:r>
              <a:rPr lang="en-US" sz="2200" b="1">
                <a:solidFill>
                  <a:srgbClr val="333333"/>
                </a:solidFill>
                <a:highlight>
                  <a:schemeClr val="lt1"/>
                </a:highlight>
                <a:latin typeface="Englebert"/>
                <a:ea typeface="Englebert"/>
                <a:cs typeface="Englebert"/>
                <a:sym typeface="Englebert"/>
              </a:rPr>
              <a:t>Uniform Gift to Minors (UGM) Act and Uniform Transfer to Minors (UTM) Act</a:t>
            </a:r>
            <a:r>
              <a:rPr lang="en-US" sz="2200">
                <a:solidFill>
                  <a:srgbClr val="333333"/>
                </a:solidFill>
                <a:highlight>
                  <a:schemeClr val="lt1"/>
                </a:highlight>
                <a:latin typeface="Englebert"/>
                <a:ea typeface="Englebert"/>
                <a:cs typeface="Englebert"/>
                <a:sym typeface="Englebert"/>
              </a:rPr>
              <a:t> </a:t>
            </a:r>
            <a:endParaRPr sz="2200">
              <a:solidFill>
                <a:srgbClr val="333333"/>
              </a:solidFill>
              <a:highlight>
                <a:schemeClr val="lt1"/>
              </a:highlight>
              <a:latin typeface="Englebert"/>
              <a:ea typeface="Englebert"/>
              <a:cs typeface="Englebert"/>
              <a:sym typeface="Englebert"/>
            </a:endParaRPr>
          </a:p>
          <a:p>
            <a:pPr marL="457200" lvl="0" indent="-368300" algn="l" rtl="0">
              <a:spcBef>
                <a:spcPts val="0"/>
              </a:spcBef>
              <a:spcAft>
                <a:spcPts val="0"/>
              </a:spcAft>
              <a:buClr>
                <a:srgbClr val="333333"/>
              </a:buClr>
              <a:buSzPts val="2200"/>
              <a:buFont typeface="Englebert"/>
              <a:buChar char="●"/>
            </a:pPr>
            <a:r>
              <a:rPr lang="en-US" sz="2200" b="1">
                <a:solidFill>
                  <a:srgbClr val="333333"/>
                </a:solidFill>
                <a:highlight>
                  <a:schemeClr val="lt1"/>
                </a:highlight>
                <a:latin typeface="Englebert"/>
                <a:ea typeface="Englebert"/>
                <a:cs typeface="Englebert"/>
                <a:sym typeface="Englebert"/>
              </a:rPr>
              <a:t>529 Plan ( EdVest in Wisconsin)</a:t>
            </a:r>
            <a:r>
              <a:rPr lang="en-US" sz="2200">
                <a:solidFill>
                  <a:srgbClr val="333333"/>
                </a:solidFill>
                <a:highlight>
                  <a:schemeClr val="lt1"/>
                </a:highlight>
                <a:latin typeface="Englebert"/>
                <a:ea typeface="Englebert"/>
                <a:cs typeface="Englebert"/>
                <a:sym typeface="Englebert"/>
              </a:rPr>
              <a:t>  </a:t>
            </a:r>
            <a:endParaRPr sz="2200"/>
          </a:p>
        </p:txBody>
      </p:sp>
      <p:pic>
        <p:nvPicPr>
          <p:cNvPr id="287" name="Google Shape;287;p37"/>
          <p:cNvPicPr preferRelativeResize="0"/>
          <p:nvPr/>
        </p:nvPicPr>
        <p:blipFill>
          <a:blip r:embed="rId3">
            <a:alphaModFix/>
          </a:blip>
          <a:stretch>
            <a:fillRect/>
          </a:stretch>
        </p:blipFill>
        <p:spPr>
          <a:xfrm>
            <a:off x="5499375" y="3922200"/>
            <a:ext cx="3243575" cy="2597450"/>
          </a:xfrm>
          <a:prstGeom prst="rect">
            <a:avLst/>
          </a:prstGeom>
          <a:noFill/>
          <a:ln>
            <a:noFill/>
          </a:ln>
        </p:spPr>
      </p:pic>
      <p:pic>
        <p:nvPicPr>
          <p:cNvPr id="288" name="Google Shape;288;p37"/>
          <p:cNvPicPr preferRelativeResize="0"/>
          <p:nvPr/>
        </p:nvPicPr>
        <p:blipFill>
          <a:blip r:embed="rId4">
            <a:alphaModFix/>
          </a:blip>
          <a:stretch>
            <a:fillRect/>
          </a:stretch>
        </p:blipFill>
        <p:spPr>
          <a:xfrm>
            <a:off x="5414138" y="1746750"/>
            <a:ext cx="3543300" cy="1285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7300" u="none" strike="noStrike" cap="none">
                <a:solidFill>
                  <a:schemeClr val="dk1"/>
                </a:solidFill>
                <a:latin typeface="Spicy Rice"/>
                <a:ea typeface="Spicy Rice"/>
                <a:cs typeface="Spicy Rice"/>
                <a:sym typeface="Spicy Rice"/>
              </a:rPr>
              <a:t>THANK YOU!!!</a:t>
            </a:r>
            <a:endParaRPr sz="7300" u="none" strike="noStrike" cap="none">
              <a:solidFill>
                <a:schemeClr val="dk1"/>
              </a:solidFill>
              <a:latin typeface="Spicy Rice"/>
              <a:ea typeface="Spicy Rice"/>
              <a:cs typeface="Spicy Rice"/>
              <a:sym typeface="Spicy Rice"/>
            </a:endParaRPr>
          </a:p>
        </p:txBody>
      </p:sp>
      <p:sp>
        <p:nvSpPr>
          <p:cNvPr id="294" name="Google Shape;294;p38"/>
          <p:cNvSpPr/>
          <p:nvPr/>
        </p:nvSpPr>
        <p:spPr>
          <a:xfrm>
            <a:off x="191700" y="1034500"/>
            <a:ext cx="8760600" cy="3821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400" i="0" u="none" strike="noStrike" cap="none">
                <a:solidFill>
                  <a:srgbClr val="000000"/>
                </a:solidFill>
                <a:latin typeface="Englebert"/>
                <a:ea typeface="Englebert"/>
                <a:cs typeface="Englebert"/>
                <a:sym typeface="Englebert"/>
              </a:rPr>
              <a:t>We would like to thank you for allowing us the opportunity to share this lesson about </a:t>
            </a:r>
            <a:r>
              <a:rPr lang="en-US" sz="2400" b="1" u="sng">
                <a:solidFill>
                  <a:srgbClr val="00B050"/>
                </a:solidFill>
                <a:latin typeface="Englebert"/>
                <a:ea typeface="Englebert"/>
                <a:cs typeface="Englebert"/>
                <a:sym typeface="Englebert"/>
              </a:rPr>
              <a:t>Investing in Tomorrow</a:t>
            </a:r>
            <a:r>
              <a:rPr lang="en-US" sz="2400" i="0" u="none" strike="noStrike" cap="none">
                <a:solidFill>
                  <a:srgbClr val="000000"/>
                </a:solidFill>
                <a:latin typeface="Englebert"/>
                <a:ea typeface="Englebert"/>
                <a:cs typeface="Englebert"/>
                <a:sym typeface="Englebert"/>
              </a:rPr>
              <a:t>. We hope you found the information interesting and helpful. </a:t>
            </a:r>
            <a:r>
              <a:rPr lang="en-US" sz="2400">
                <a:latin typeface="Englebert"/>
                <a:ea typeface="Englebert"/>
                <a:cs typeface="Englebert"/>
                <a:sym typeface="Englebert"/>
              </a:rPr>
              <a:t>U</a:t>
            </a:r>
            <a:r>
              <a:rPr lang="en-US" sz="2400" i="0" u="none" strike="noStrike" cap="none">
                <a:solidFill>
                  <a:srgbClr val="000000"/>
                </a:solidFill>
                <a:latin typeface="Englebert"/>
                <a:ea typeface="Englebert"/>
                <a:cs typeface="Englebert"/>
                <a:sym typeface="Englebert"/>
              </a:rPr>
              <a:t>nderstanding that you, your parents and all consumers have choices to make </a:t>
            </a:r>
            <a:r>
              <a:rPr lang="en-US" sz="2400">
                <a:latin typeface="Englebert"/>
                <a:ea typeface="Englebert"/>
                <a:cs typeface="Englebert"/>
                <a:sym typeface="Englebert"/>
              </a:rPr>
              <a:t>that come with </a:t>
            </a:r>
            <a:r>
              <a:rPr lang="en-US" sz="2400" i="0" u="none" strike="noStrike" cap="none">
                <a:solidFill>
                  <a:srgbClr val="000000"/>
                </a:solidFill>
                <a:latin typeface="Englebert"/>
                <a:ea typeface="Englebert"/>
                <a:cs typeface="Englebert"/>
                <a:sym typeface="Englebert"/>
              </a:rPr>
              <a:t>opportunity </a:t>
            </a:r>
            <a:r>
              <a:rPr lang="en-US" sz="2400">
                <a:latin typeface="Englebert"/>
                <a:ea typeface="Englebert"/>
                <a:cs typeface="Englebert"/>
                <a:sym typeface="Englebert"/>
              </a:rPr>
              <a:t>costs is key</a:t>
            </a:r>
            <a:r>
              <a:rPr lang="en-US" sz="2400" i="0" u="none" strike="noStrike" cap="none">
                <a:solidFill>
                  <a:srgbClr val="000000"/>
                </a:solidFill>
                <a:latin typeface="Englebert"/>
                <a:ea typeface="Englebert"/>
                <a:cs typeface="Englebert"/>
                <a:sym typeface="Englebert"/>
              </a:rPr>
              <a:t>.  </a:t>
            </a:r>
            <a:r>
              <a:rPr lang="en-US" sz="2400">
                <a:latin typeface="Englebert"/>
                <a:ea typeface="Englebert"/>
                <a:cs typeface="Englebert"/>
                <a:sym typeface="Englebert"/>
              </a:rPr>
              <a:t>Planning for savings for the short term and investing for the long term will put you in great financial shape for your future. Please</a:t>
            </a:r>
            <a:r>
              <a:rPr lang="en-US" sz="2400" i="0" u="none" strike="noStrike" cap="none">
                <a:solidFill>
                  <a:srgbClr val="000000"/>
                </a:solidFill>
                <a:latin typeface="Englebert"/>
                <a:ea typeface="Englebert"/>
                <a:cs typeface="Englebert"/>
                <a:sym typeface="Englebert"/>
              </a:rPr>
              <a:t> </a:t>
            </a:r>
            <a:r>
              <a:rPr lang="en-US" sz="2400">
                <a:latin typeface="Englebert"/>
                <a:ea typeface="Englebert"/>
                <a:cs typeface="Englebert"/>
                <a:sym typeface="Englebert"/>
              </a:rPr>
              <a:t>t</a:t>
            </a:r>
            <a:r>
              <a:rPr lang="en-US" sz="2400" i="0" u="none" strike="noStrike" cap="none">
                <a:solidFill>
                  <a:srgbClr val="000000"/>
                </a:solidFill>
                <a:latin typeface="Englebert"/>
                <a:ea typeface="Englebert"/>
                <a:cs typeface="Englebert"/>
                <a:sym typeface="Englebert"/>
              </a:rPr>
              <a:t>alk </a:t>
            </a:r>
            <a:r>
              <a:rPr lang="en-US" sz="2400">
                <a:latin typeface="Englebert"/>
                <a:ea typeface="Englebert"/>
                <a:cs typeface="Englebert"/>
                <a:sym typeface="Englebert"/>
              </a:rPr>
              <a:t>with </a:t>
            </a:r>
            <a:r>
              <a:rPr lang="en-US" sz="2400" i="0" u="none" strike="noStrike" cap="none">
                <a:solidFill>
                  <a:srgbClr val="000000"/>
                </a:solidFill>
                <a:latin typeface="Englebert"/>
                <a:ea typeface="Englebert"/>
                <a:cs typeface="Englebert"/>
                <a:sym typeface="Englebert"/>
              </a:rPr>
              <a:t> your parents and see which one </a:t>
            </a:r>
            <a:r>
              <a:rPr lang="en-US" sz="2400">
                <a:latin typeface="Englebert"/>
                <a:ea typeface="Englebert"/>
                <a:cs typeface="Englebert"/>
                <a:sym typeface="Englebert"/>
              </a:rPr>
              <a:t>plans may work best for you.</a:t>
            </a:r>
            <a:r>
              <a:rPr lang="en-US" sz="2400" i="0" u="none" strike="noStrike" cap="none">
                <a:solidFill>
                  <a:srgbClr val="000000"/>
                </a:solidFill>
                <a:latin typeface="Englebert"/>
                <a:ea typeface="Englebert"/>
                <a:cs typeface="Englebert"/>
                <a:sym typeface="Englebert"/>
              </a:rPr>
              <a:t> </a:t>
            </a:r>
            <a:endParaRPr sz="2400">
              <a:latin typeface="Englebert"/>
              <a:ea typeface="Englebert"/>
              <a:cs typeface="Englebert"/>
              <a:sym typeface="Englebert"/>
            </a:endParaRPr>
          </a:p>
          <a:p>
            <a:pPr marL="0" marR="0" lvl="0" indent="0" algn="l" rtl="0">
              <a:lnSpc>
                <a:spcPct val="100000"/>
              </a:lnSpc>
              <a:spcBef>
                <a:spcPts val="0"/>
              </a:spcBef>
              <a:spcAft>
                <a:spcPts val="0"/>
              </a:spcAft>
              <a:buClr>
                <a:schemeClr val="dk1"/>
              </a:buClr>
              <a:buFont typeface="Calibri"/>
              <a:buNone/>
            </a:pPr>
            <a:endParaRPr sz="2400" i="0" u="none" strike="noStrike" cap="none">
              <a:solidFill>
                <a:schemeClr val="dk1"/>
              </a:solidFill>
              <a:latin typeface="Englebert"/>
              <a:ea typeface="Englebert"/>
              <a:cs typeface="Englebert"/>
              <a:sym typeface="Englebert"/>
            </a:endParaRPr>
          </a:p>
          <a:p>
            <a:pPr marL="0" marR="0" lvl="0" indent="0" algn="l" rtl="0">
              <a:lnSpc>
                <a:spcPct val="100000"/>
              </a:lnSpc>
              <a:spcBef>
                <a:spcPts val="0"/>
              </a:spcBef>
              <a:spcAft>
                <a:spcPts val="0"/>
              </a:spcAft>
              <a:buClr>
                <a:srgbClr val="000000"/>
              </a:buClr>
              <a:buFont typeface="Calibri"/>
              <a:buNone/>
            </a:pPr>
            <a:r>
              <a:rPr lang="en-US" sz="2400" i="0" u="none" strike="noStrike" cap="none">
                <a:solidFill>
                  <a:srgbClr val="000000"/>
                </a:solidFill>
                <a:latin typeface="Englebert"/>
                <a:ea typeface="Englebert"/>
                <a:cs typeface="Englebert"/>
                <a:sym typeface="Englebert"/>
              </a:rPr>
              <a:t>Thanks again for your attention and have a great rest of the school year.</a:t>
            </a:r>
            <a:endParaRPr sz="2400" i="0" u="none" strike="noStrike" cap="none">
              <a:solidFill>
                <a:schemeClr val="dk1"/>
              </a:solidFill>
              <a:latin typeface="Englebert"/>
              <a:ea typeface="Englebert"/>
              <a:cs typeface="Englebert"/>
              <a:sym typeface="Englebert"/>
            </a:endParaRPr>
          </a:p>
        </p:txBody>
      </p:sp>
      <p:pic>
        <p:nvPicPr>
          <p:cNvPr id="295" name="Google Shape;295;p38"/>
          <p:cNvPicPr preferRelativeResize="0"/>
          <p:nvPr/>
        </p:nvPicPr>
        <p:blipFill>
          <a:blip r:embed="rId3">
            <a:alphaModFix/>
          </a:blip>
          <a:stretch>
            <a:fillRect/>
          </a:stretch>
        </p:blipFill>
        <p:spPr>
          <a:xfrm>
            <a:off x="6149150" y="4752963"/>
            <a:ext cx="2362200" cy="1933575"/>
          </a:xfrm>
          <a:prstGeom prst="rect">
            <a:avLst/>
          </a:prstGeom>
          <a:noFill/>
          <a:ln>
            <a:noFill/>
          </a:ln>
        </p:spPr>
      </p:pic>
      <p:pic>
        <p:nvPicPr>
          <p:cNvPr id="296" name="Google Shape;296;p38"/>
          <p:cNvPicPr preferRelativeResize="0"/>
          <p:nvPr/>
        </p:nvPicPr>
        <p:blipFill>
          <a:blip r:embed="rId4">
            <a:alphaModFix/>
          </a:blip>
          <a:stretch>
            <a:fillRect/>
          </a:stretch>
        </p:blipFill>
        <p:spPr>
          <a:xfrm>
            <a:off x="457200" y="4924413"/>
            <a:ext cx="2590800" cy="1762125"/>
          </a:xfrm>
          <a:prstGeom prst="rect">
            <a:avLst/>
          </a:prstGeom>
          <a:noFill/>
          <a:ln>
            <a:noFill/>
          </a:ln>
        </p:spPr>
      </p:pic>
      <p:pic>
        <p:nvPicPr>
          <p:cNvPr id="297" name="Google Shape;297;p38"/>
          <p:cNvPicPr preferRelativeResize="0"/>
          <p:nvPr/>
        </p:nvPicPr>
        <p:blipFill>
          <a:blip r:embed="rId5">
            <a:alphaModFix/>
          </a:blip>
          <a:stretch>
            <a:fillRect/>
          </a:stretch>
        </p:blipFill>
        <p:spPr>
          <a:xfrm>
            <a:off x="3728306" y="4924425"/>
            <a:ext cx="1908968" cy="176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0"/>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a:latin typeface="Englebert"/>
                <a:ea typeface="Englebert"/>
                <a:cs typeface="Englebert"/>
                <a:sym typeface="Englebert"/>
              </a:rPr>
              <a:t>Let’s check it out</a:t>
            </a:r>
            <a:endParaRPr sz="6000" b="1">
              <a:latin typeface="Englebert"/>
              <a:ea typeface="Englebert"/>
              <a:cs typeface="Englebert"/>
              <a:sym typeface="Englebert"/>
            </a:endParaRPr>
          </a:p>
        </p:txBody>
      </p:sp>
      <p:sp>
        <p:nvSpPr>
          <p:cNvPr id="96" name="Google Shape;96;p15"/>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pic>
        <p:nvPicPr>
          <p:cNvPr id="97" name="Google Shape;97;p15" title="We give you $1 Million or Give you a penny and double it everyday for 30 days?">
            <a:hlinkClick r:id="rId3"/>
          </p:cNvPr>
          <p:cNvPicPr preferRelativeResize="0"/>
          <p:nvPr/>
        </p:nvPicPr>
        <p:blipFill>
          <a:blip r:embed="rId4">
            <a:alphaModFix/>
          </a:blip>
          <a:stretch>
            <a:fillRect/>
          </a:stretch>
        </p:blipFill>
        <p:spPr>
          <a:xfrm>
            <a:off x="285025" y="1369000"/>
            <a:ext cx="8326050" cy="468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0" y="274650"/>
            <a:ext cx="9087900" cy="79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br>
              <a:rPr lang="en-US" sz="3950" b="0" i="0" u="sng" strike="noStrike" cap="none">
                <a:solidFill>
                  <a:schemeClr val="dk1"/>
                </a:solidFill>
                <a:latin typeface="Calibri"/>
                <a:ea typeface="Calibri"/>
                <a:cs typeface="Calibri"/>
                <a:sym typeface="Calibri"/>
              </a:rPr>
            </a:br>
            <a:r>
              <a:rPr lang="en-US" sz="3950" b="1" i="0" u="sng" strike="noStrike" cap="none">
                <a:solidFill>
                  <a:srgbClr val="00B050"/>
                </a:solidFill>
                <a:latin typeface="Englebert"/>
                <a:ea typeface="Englebert"/>
                <a:cs typeface="Englebert"/>
                <a:sym typeface="Englebert"/>
              </a:rPr>
              <a:t>Grade 4: </a:t>
            </a:r>
            <a:r>
              <a:rPr lang="en-US" sz="3950" b="1" u="sng">
                <a:solidFill>
                  <a:srgbClr val="00B050"/>
                </a:solidFill>
                <a:latin typeface="Englebert"/>
                <a:ea typeface="Englebert"/>
                <a:cs typeface="Englebert"/>
                <a:sym typeface="Englebert"/>
              </a:rPr>
              <a:t>Investing in Tomorrow</a:t>
            </a:r>
            <a:br>
              <a:rPr lang="en-US" sz="3950" b="1" i="0" u="none" strike="noStrike" cap="none">
                <a:solidFill>
                  <a:schemeClr val="dk1"/>
                </a:solidFill>
                <a:latin typeface="Englebert"/>
                <a:ea typeface="Englebert"/>
                <a:cs typeface="Englebert"/>
                <a:sym typeface="Englebert"/>
              </a:rPr>
            </a:br>
            <a:endParaRPr sz="3950" b="1" i="0" u="none" strike="noStrike" cap="none">
              <a:solidFill>
                <a:schemeClr val="dk1"/>
              </a:solidFill>
              <a:latin typeface="Englebert"/>
              <a:ea typeface="Englebert"/>
              <a:cs typeface="Englebert"/>
              <a:sym typeface="Englebert"/>
            </a:endParaRPr>
          </a:p>
        </p:txBody>
      </p:sp>
      <p:sp>
        <p:nvSpPr>
          <p:cNvPr id="103" name="Google Shape;103;p16"/>
          <p:cNvSpPr txBox="1">
            <a:spLocks noGrp="1"/>
          </p:cNvSpPr>
          <p:nvPr>
            <p:ph type="body" idx="1"/>
          </p:nvPr>
        </p:nvSpPr>
        <p:spPr>
          <a:xfrm>
            <a:off x="457200" y="131502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00"/>
              <a:buFont typeface="Englebert"/>
              <a:buChar char="•"/>
            </a:pPr>
            <a:r>
              <a:rPr lang="en-US" sz="2700" i="0" u="none" strike="noStrike" cap="none">
                <a:solidFill>
                  <a:schemeClr val="dk1"/>
                </a:solidFill>
                <a:latin typeface="Englebert"/>
                <a:ea typeface="Englebert"/>
                <a:cs typeface="Englebert"/>
                <a:sym typeface="Englebert"/>
              </a:rPr>
              <a:t>Introduce yourselves. Include your grade and a little bit about you. </a:t>
            </a:r>
            <a:endParaRPr>
              <a:latin typeface="Englebert"/>
              <a:ea typeface="Englebert"/>
              <a:cs typeface="Englebert"/>
              <a:sym typeface="Englebert"/>
            </a:endParaRPr>
          </a:p>
          <a:p>
            <a:pPr marL="342900" marR="0" lvl="0" indent="-342900" algn="l" rtl="0">
              <a:lnSpc>
                <a:spcPct val="80000"/>
              </a:lnSpc>
              <a:spcBef>
                <a:spcPts val="540"/>
              </a:spcBef>
              <a:spcAft>
                <a:spcPts val="0"/>
              </a:spcAft>
              <a:buClr>
                <a:schemeClr val="dk1"/>
              </a:buClr>
              <a:buSzPts val="2700"/>
              <a:buFont typeface="Englebert"/>
              <a:buChar char="•"/>
            </a:pPr>
            <a:r>
              <a:rPr lang="en-US" sz="2700" i="0" u="none" strike="noStrike" cap="none">
                <a:solidFill>
                  <a:schemeClr val="dk1"/>
                </a:solidFill>
                <a:latin typeface="Englebert"/>
                <a:ea typeface="Englebert"/>
                <a:cs typeface="Englebert"/>
                <a:sym typeface="Englebert"/>
              </a:rPr>
              <a:t>Explain that you are taking a class called Consumer Economics and in it you learn ways to be a better consumer/shopper and a lot of lessons about becoming an adult. Because you are almost out of high school, it’s very important to learn life lessons. </a:t>
            </a:r>
            <a:endParaRPr>
              <a:latin typeface="Englebert"/>
              <a:ea typeface="Englebert"/>
              <a:cs typeface="Englebert"/>
              <a:sym typeface="Englebert"/>
            </a:endParaRPr>
          </a:p>
          <a:p>
            <a:pPr marL="342900" marR="0" lvl="0" indent="-342900" algn="l" rtl="0">
              <a:lnSpc>
                <a:spcPct val="80000"/>
              </a:lnSpc>
              <a:spcBef>
                <a:spcPts val="540"/>
              </a:spcBef>
              <a:spcAft>
                <a:spcPts val="0"/>
              </a:spcAft>
              <a:buClr>
                <a:schemeClr val="dk1"/>
              </a:buClr>
              <a:buSzPts val="2700"/>
              <a:buFont typeface="Englebert"/>
              <a:buChar char="•"/>
            </a:pPr>
            <a:r>
              <a:rPr lang="en-US" sz="2700" i="0" u="none" strike="noStrike" cap="none">
                <a:solidFill>
                  <a:schemeClr val="dk1"/>
                </a:solidFill>
                <a:latin typeface="Englebert"/>
                <a:ea typeface="Englebert"/>
                <a:cs typeface="Englebert"/>
                <a:sym typeface="Englebert"/>
              </a:rPr>
              <a:t>Today we want to share a lesson on </a:t>
            </a:r>
            <a:r>
              <a:rPr lang="en-US" sz="2700">
                <a:solidFill>
                  <a:schemeClr val="dk1"/>
                </a:solidFill>
                <a:latin typeface="Englebert"/>
                <a:ea typeface="Englebert"/>
                <a:cs typeface="Englebert"/>
                <a:sym typeface="Englebert"/>
              </a:rPr>
              <a:t>Investing in tomorrow</a:t>
            </a:r>
            <a:r>
              <a:rPr lang="en-US" sz="2700" i="0" u="none" strike="noStrike" cap="none">
                <a:solidFill>
                  <a:schemeClr val="dk1"/>
                </a:solidFill>
                <a:latin typeface="Englebert"/>
                <a:ea typeface="Englebert"/>
                <a:cs typeface="Englebert"/>
                <a:sym typeface="Englebert"/>
              </a:rPr>
              <a:t>. We will use a modern version of an old Aesop’s Fable to help you see the importance of your decisions and of the value of saving. We will share where you can save your money in Sauk Prairie</a:t>
            </a:r>
            <a:r>
              <a:rPr lang="en-US" sz="2700">
                <a:solidFill>
                  <a:schemeClr val="dk1"/>
                </a:solidFill>
                <a:latin typeface="Englebert"/>
                <a:ea typeface="Englebert"/>
                <a:cs typeface="Englebert"/>
                <a:sym typeface="Englebert"/>
              </a:rPr>
              <a:t> and give you tips on how to build your wealth in the future.</a:t>
            </a:r>
            <a:endParaRPr>
              <a:latin typeface="Englebert"/>
              <a:ea typeface="Englebert"/>
              <a:cs typeface="Englebert"/>
              <a:sym typeface="Englebert"/>
            </a:endParaRPr>
          </a:p>
          <a:p>
            <a:pPr marL="342900" marR="0" lvl="0" indent="-170180" algn="l" rtl="0">
              <a:lnSpc>
                <a:spcPct val="80000"/>
              </a:lnSpc>
              <a:spcBef>
                <a:spcPts val="544"/>
              </a:spcBef>
              <a:spcAft>
                <a:spcPts val="0"/>
              </a:spcAft>
              <a:buClr>
                <a:schemeClr val="dk1"/>
              </a:buClr>
              <a:buSzPts val="2720"/>
              <a:buFont typeface="Arial"/>
              <a:buNone/>
            </a:pPr>
            <a:endParaRPr sz="2700" b="0" i="0" u="none" strike="noStrike" cap="none">
              <a:solidFill>
                <a:schemeClr val="dk1"/>
              </a:solidFill>
              <a:latin typeface="Calibri"/>
              <a:ea typeface="Calibri"/>
              <a:cs typeface="Calibri"/>
              <a:sym typeface="Calibri"/>
            </a:endParaRPr>
          </a:p>
        </p:txBody>
      </p:sp>
      <p:sp>
        <p:nvSpPr>
          <p:cNvPr id="104" name="Google Shape;104;p16"/>
          <p:cNvSpPr txBox="1"/>
          <p:nvPr/>
        </p:nvSpPr>
        <p:spPr>
          <a:xfrm>
            <a:off x="915875" y="5841125"/>
            <a:ext cx="76101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rgbClr val="FF0000"/>
                </a:solidFill>
                <a:latin typeface="Englebert"/>
                <a:ea typeface="Englebert"/>
                <a:cs typeface="Englebert"/>
                <a:sym typeface="Englebert"/>
              </a:rPr>
              <a:t>Students will ADD their personal slide about themselves with pictures and info about them</a:t>
            </a:r>
            <a:endParaRPr sz="2200" b="1">
              <a:solidFill>
                <a:srgbClr val="FF0000"/>
              </a:solidFill>
              <a:latin typeface="Englebert"/>
              <a:ea typeface="Englebert"/>
              <a:cs typeface="Englebert"/>
              <a:sym typeface="Engleber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2282900" y="274650"/>
            <a:ext cx="5067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500">
                <a:latin typeface="Englebert"/>
                <a:ea typeface="Englebert"/>
                <a:cs typeface="Englebert"/>
                <a:sym typeface="Englebert"/>
              </a:rPr>
              <a:t>Vocabulary</a:t>
            </a:r>
            <a:r>
              <a:rPr lang="en-US" sz="3300"/>
              <a:t> </a:t>
            </a:r>
            <a:endParaRPr sz="3300"/>
          </a:p>
        </p:txBody>
      </p:sp>
      <p:sp>
        <p:nvSpPr>
          <p:cNvPr id="110" name="Google Shape;110;p1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OPPORTUNITY COST</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SAVING</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AUTOMATED TELLER MACHINE (ATM)</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INVESTING</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COMPOUND INTEREST</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endParaRPr sz="4800">
              <a:latin typeface="Englebert"/>
              <a:ea typeface="Englebert"/>
              <a:cs typeface="Englebert"/>
              <a:sym typeface="Englebert"/>
            </a:endParaRPr>
          </a:p>
        </p:txBody>
      </p:sp>
      <p:pic>
        <p:nvPicPr>
          <p:cNvPr id="111" name="Google Shape;111;p17"/>
          <p:cNvPicPr preferRelativeResize="0"/>
          <p:nvPr/>
        </p:nvPicPr>
        <p:blipFill>
          <a:blip r:embed="rId3">
            <a:alphaModFix/>
          </a:blip>
          <a:stretch>
            <a:fillRect/>
          </a:stretch>
        </p:blipFill>
        <p:spPr>
          <a:xfrm>
            <a:off x="106275" y="-34925"/>
            <a:ext cx="2590800" cy="1762125"/>
          </a:xfrm>
          <a:prstGeom prst="rect">
            <a:avLst/>
          </a:prstGeom>
          <a:noFill/>
          <a:ln>
            <a:noFill/>
          </a:ln>
        </p:spPr>
      </p:pic>
      <p:pic>
        <p:nvPicPr>
          <p:cNvPr id="112" name="Google Shape;112;p17"/>
          <p:cNvPicPr preferRelativeResize="0"/>
          <p:nvPr/>
        </p:nvPicPr>
        <p:blipFill>
          <a:blip r:embed="rId4">
            <a:alphaModFix/>
          </a:blip>
          <a:stretch>
            <a:fillRect/>
          </a:stretch>
        </p:blipFill>
        <p:spPr>
          <a:xfrm>
            <a:off x="7031191" y="216396"/>
            <a:ext cx="2022230" cy="114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3"/>
            <a:ext cx="8229600" cy="810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In Class Activity</a:t>
            </a:r>
            <a:endParaRPr sz="4400" b="0" i="0" u="none" strike="noStrike" cap="none">
              <a:solidFill>
                <a:schemeClr val="dk1"/>
              </a:solidFill>
              <a:latin typeface="Calibri"/>
              <a:ea typeface="Calibri"/>
              <a:cs typeface="Calibri"/>
              <a:sym typeface="Calibri"/>
            </a:endParaRPr>
          </a:p>
        </p:txBody>
      </p:sp>
      <p:sp>
        <p:nvSpPr>
          <p:cNvPr id="118" name="Google Shape;118;p18"/>
          <p:cNvSpPr txBox="1"/>
          <p:nvPr/>
        </p:nvSpPr>
        <p:spPr>
          <a:xfrm>
            <a:off x="490550" y="163525"/>
            <a:ext cx="55404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8"/>
          <p:cNvSpPr txBox="1"/>
          <p:nvPr/>
        </p:nvSpPr>
        <p:spPr>
          <a:xfrm>
            <a:off x="1872775" y="1142850"/>
            <a:ext cx="15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20" name="Google Shape;120;p18"/>
          <p:cNvPicPr preferRelativeResize="0"/>
          <p:nvPr/>
        </p:nvPicPr>
        <p:blipFill>
          <a:blip r:embed="rId3">
            <a:alphaModFix/>
          </a:blip>
          <a:stretch>
            <a:fillRect/>
          </a:stretch>
        </p:blipFill>
        <p:spPr>
          <a:xfrm>
            <a:off x="2454925" y="988025"/>
            <a:ext cx="4441388" cy="5743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213550" y="277200"/>
            <a:ext cx="8595600" cy="6382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950" b="1">
                <a:solidFill>
                  <a:schemeClr val="dk1"/>
                </a:solidFill>
                <a:latin typeface="Englebert"/>
                <a:ea typeface="Englebert"/>
                <a:cs typeface="Englebert"/>
                <a:sym typeface="Englebert"/>
              </a:rPr>
              <a:t>A Deeper look at: </a:t>
            </a:r>
            <a:r>
              <a:rPr lang="en-US" sz="4950" b="1" i="0" strike="noStrike" cap="none">
                <a:solidFill>
                  <a:schemeClr val="dk1"/>
                </a:solidFill>
                <a:latin typeface="Englebert"/>
                <a:ea typeface="Englebert"/>
                <a:cs typeface="Englebert"/>
                <a:sym typeface="Englebert"/>
              </a:rPr>
              <a:t>Opportunity Cost</a:t>
            </a:r>
            <a:endParaRPr sz="4950" b="1" i="0" strike="noStrike" cap="none">
              <a:solidFill>
                <a:schemeClr val="dk1"/>
              </a:solidFill>
              <a:latin typeface="Englebert"/>
              <a:ea typeface="Englebert"/>
              <a:cs typeface="Englebert"/>
              <a:sym typeface="Englebert"/>
            </a:endParaRPr>
          </a:p>
          <a:p>
            <a:pPr marL="0" marR="0" lvl="0" indent="0" algn="ctr" rtl="0">
              <a:spcBef>
                <a:spcPts val="0"/>
              </a:spcBef>
              <a:spcAft>
                <a:spcPts val="0"/>
              </a:spcAft>
              <a:buClr>
                <a:schemeClr val="dk1"/>
              </a:buClr>
              <a:buFont typeface="Calibri"/>
              <a:buNone/>
            </a:pPr>
            <a:br>
              <a:rPr lang="en-US" sz="6550" b="1" i="0" u="sng" strike="noStrike" cap="none">
                <a:solidFill>
                  <a:schemeClr val="dk1"/>
                </a:solidFill>
                <a:latin typeface="Englebert"/>
                <a:ea typeface="Englebert"/>
                <a:cs typeface="Englebert"/>
                <a:sym typeface="Englebert"/>
              </a:rPr>
            </a:br>
            <a:br>
              <a:rPr lang="en-US" sz="395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endParaRPr sz="2000" b="1" i="0" u="none" strike="noStrike" cap="none">
              <a:solidFill>
                <a:schemeClr val="dk1"/>
              </a:solidFill>
              <a:latin typeface="Englebert"/>
              <a:ea typeface="Englebert"/>
              <a:cs typeface="Englebert"/>
              <a:sym typeface="Englebert"/>
            </a:endParaRPr>
          </a:p>
          <a:p>
            <a:pPr marL="0" marR="0" lvl="0" indent="0" algn="ctr" rtl="0">
              <a:spcBef>
                <a:spcPts val="0"/>
              </a:spcBef>
              <a:spcAft>
                <a:spcPts val="0"/>
              </a:spcAft>
              <a:buClr>
                <a:schemeClr val="dk1"/>
              </a:buClr>
              <a:buFont typeface="Calibri"/>
              <a:buNone/>
            </a:pPr>
            <a:r>
              <a:rPr lang="en-US" sz="2800" b="1" i="1" u="none" strike="noStrike" cap="none">
                <a:solidFill>
                  <a:schemeClr val="dk1"/>
                </a:solidFill>
                <a:latin typeface="Englebert"/>
                <a:ea typeface="Englebert"/>
                <a:cs typeface="Englebert"/>
                <a:sym typeface="Englebert"/>
              </a:rPr>
              <a:t>*EVERY CHOICE YOU MAKE HAS CONSEQUENCES*</a:t>
            </a: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1800" i="0" u="none" strike="noStrike" cap="none">
                <a:solidFill>
                  <a:schemeClr val="dk1"/>
                </a:solidFill>
                <a:latin typeface="Englebert"/>
                <a:ea typeface="Englebert"/>
                <a:cs typeface="Englebert"/>
                <a:sym typeface="Englebert"/>
              </a:rPr>
            </a:br>
            <a:endParaRPr sz="1800" i="0" u="none" strike="noStrike" cap="none">
              <a:solidFill>
                <a:schemeClr val="dk1"/>
              </a:solidFill>
              <a:latin typeface="Englebert"/>
              <a:ea typeface="Englebert"/>
              <a:cs typeface="Englebert"/>
              <a:sym typeface="Englebert"/>
            </a:endParaRPr>
          </a:p>
        </p:txBody>
      </p:sp>
      <p:graphicFrame>
        <p:nvGraphicFramePr>
          <p:cNvPr id="126" name="Google Shape;126;p19"/>
          <p:cNvGraphicFramePr/>
          <p:nvPr/>
        </p:nvGraphicFramePr>
        <p:xfrm>
          <a:off x="726150" y="942662"/>
          <a:ext cx="3000000" cy="3000000"/>
        </p:xfrm>
        <a:graphic>
          <a:graphicData uri="http://schemas.openxmlformats.org/drawingml/2006/table">
            <a:tbl>
              <a:tblPr firstRow="1" bandRow="1">
                <a:noFill/>
                <a:tableStyleId>{1120B3FE-1AF2-47D4-889B-CE1FF4597B7E}</a:tableStyleId>
              </a:tblPr>
              <a:tblGrid>
                <a:gridCol w="3485025">
                  <a:extLst>
                    <a:ext uri="{9D8B030D-6E8A-4147-A177-3AD203B41FA5}">
                      <a16:colId xmlns:a16="http://schemas.microsoft.com/office/drawing/2014/main" val="20000"/>
                    </a:ext>
                  </a:extLst>
                </a:gridCol>
                <a:gridCol w="3485025">
                  <a:extLst>
                    <a:ext uri="{9D8B030D-6E8A-4147-A177-3AD203B41FA5}">
                      <a16:colId xmlns:a16="http://schemas.microsoft.com/office/drawing/2014/main" val="20001"/>
                    </a:ext>
                  </a:extLst>
                </a:gridCol>
              </a:tblGrid>
              <a:tr h="839650">
                <a:tc>
                  <a:txBody>
                    <a:bodyPr/>
                    <a:lstStyle/>
                    <a:p>
                      <a:pPr marL="0" marR="0" lvl="0" indent="0" algn="l" rtl="0">
                        <a:spcBef>
                          <a:spcPts val="0"/>
                        </a:spcBef>
                        <a:spcAft>
                          <a:spcPts val="0"/>
                        </a:spcAft>
                        <a:buNone/>
                      </a:pPr>
                      <a:r>
                        <a:rPr lang="en-US" sz="1800" u="sng" strike="noStrike" cap="none">
                          <a:latin typeface="Englebert"/>
                          <a:ea typeface="Englebert"/>
                          <a:cs typeface="Englebert"/>
                          <a:sym typeface="Englebert"/>
                        </a:rPr>
                        <a:t>Choice</a:t>
                      </a:r>
                      <a:r>
                        <a:rPr lang="en-US" sz="1800" u="none" strike="noStrike" cap="none">
                          <a:latin typeface="Englebert"/>
                          <a:ea typeface="Englebert"/>
                          <a:cs typeface="Englebert"/>
                          <a:sym typeface="Englebert"/>
                        </a:rPr>
                        <a:t> </a:t>
                      </a:r>
                      <a:br>
                        <a:rPr lang="en-US" sz="1800" u="none" strike="noStrike" cap="none">
                          <a:latin typeface="Englebert"/>
                          <a:ea typeface="Englebert"/>
                          <a:cs typeface="Englebert"/>
                          <a:sym typeface="Englebert"/>
                        </a:rPr>
                      </a:br>
                      <a:r>
                        <a:rPr lang="en-US" sz="1800" u="none" strike="noStrike" cap="none">
                          <a:latin typeface="Englebert"/>
                          <a:ea typeface="Englebert"/>
                          <a:cs typeface="Englebert"/>
                          <a:sym typeface="Englebert"/>
                        </a:rPr>
                        <a:t>Play soccer during recess </a:t>
                      </a:r>
                      <a:endParaRPr sz="1800" u="none" strike="noStrike" cap="none">
                        <a:latin typeface="Englebert"/>
                        <a:ea typeface="Englebert"/>
                        <a:cs typeface="Englebert"/>
                        <a:sym typeface="Englebert"/>
                      </a:endParaRPr>
                    </a:p>
                  </a:txBody>
                  <a:tcPr marL="91450" marR="91450" marT="45725" marB="45725"/>
                </a:tc>
                <a:tc>
                  <a:txBody>
                    <a:bodyPr/>
                    <a:lstStyle/>
                    <a:p>
                      <a:pPr marL="0" marR="0" lvl="0" indent="0" algn="l" rtl="0">
                        <a:spcBef>
                          <a:spcPts val="0"/>
                        </a:spcBef>
                        <a:spcAft>
                          <a:spcPts val="0"/>
                        </a:spcAft>
                        <a:buNone/>
                      </a:pPr>
                      <a:r>
                        <a:rPr lang="en-US" sz="1800" u="sng" strike="noStrike" cap="none">
                          <a:latin typeface="Englebert"/>
                          <a:ea typeface="Englebert"/>
                          <a:cs typeface="Englebert"/>
                          <a:sym typeface="Englebert"/>
                        </a:rPr>
                        <a:t>Opportunity Cost</a:t>
                      </a:r>
                      <a:endParaRPr>
                        <a:latin typeface="Englebert"/>
                        <a:ea typeface="Englebert"/>
                        <a:cs typeface="Englebert"/>
                        <a:sym typeface="Englebert"/>
                      </a:endParaRPr>
                    </a:p>
                    <a:p>
                      <a:pPr marL="0" marR="0" lvl="0" indent="0" algn="l" rtl="0">
                        <a:spcBef>
                          <a:spcPts val="0"/>
                        </a:spcBef>
                        <a:spcAft>
                          <a:spcPts val="0"/>
                        </a:spcAft>
                        <a:buNone/>
                      </a:pPr>
                      <a:r>
                        <a:rPr lang="en-US" sz="1800">
                          <a:latin typeface="Englebert"/>
                          <a:ea typeface="Englebert"/>
                          <a:cs typeface="Englebert"/>
                          <a:sym typeface="Englebert"/>
                        </a:rPr>
                        <a:t>T</a:t>
                      </a:r>
                      <a:r>
                        <a:rPr lang="en-US" sz="1800" u="none" strike="noStrike" cap="none">
                          <a:latin typeface="Englebert"/>
                          <a:ea typeface="Englebert"/>
                          <a:cs typeface="Englebert"/>
                          <a:sym typeface="Englebert"/>
                        </a:rPr>
                        <a:t>he chance to play basketball </a:t>
                      </a:r>
                      <a:endParaRPr sz="1800" u="none" strike="noStrike" cap="none">
                        <a:latin typeface="Englebert"/>
                        <a:ea typeface="Englebert"/>
                        <a:cs typeface="Englebert"/>
                        <a:sym typeface="Englebert"/>
                      </a:endParaRPr>
                    </a:p>
                  </a:txBody>
                  <a:tcPr marL="91450" marR="91450" marT="45725" marB="45725"/>
                </a:tc>
                <a:extLst>
                  <a:ext uri="{0D108BD9-81ED-4DB2-BD59-A6C34878D82A}">
                    <a16:rowId xmlns:a16="http://schemas.microsoft.com/office/drawing/2014/main" val="10000"/>
                  </a:ext>
                </a:extLst>
              </a:tr>
              <a:tr h="839650">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If I use my time to watch television</a:t>
                      </a:r>
                      <a:endParaRPr sz="1800" u="none" strike="noStrike" cap="none">
                        <a:latin typeface="Englebert"/>
                        <a:ea typeface="Englebert"/>
                        <a:cs typeface="Englebert"/>
                        <a:sym typeface="Englebert"/>
                      </a:endParaRPr>
                    </a:p>
                  </a:txBody>
                  <a:tcPr marL="91450" marR="91450" marT="45725" marB="45725"/>
                </a:tc>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Studying for my math test</a:t>
                      </a:r>
                      <a:endParaRPr sz="1800" u="none" strike="noStrike" cap="none">
                        <a:latin typeface="Englebert"/>
                        <a:ea typeface="Englebert"/>
                        <a:cs typeface="Englebert"/>
                        <a:sym typeface="Englebert"/>
                      </a:endParaRPr>
                    </a:p>
                  </a:txBody>
                  <a:tcPr marL="91450" marR="91450" marT="45725" marB="45725"/>
                </a:tc>
                <a:extLst>
                  <a:ext uri="{0D108BD9-81ED-4DB2-BD59-A6C34878D82A}">
                    <a16:rowId xmlns:a16="http://schemas.microsoft.com/office/drawing/2014/main" val="10001"/>
                  </a:ext>
                </a:extLst>
              </a:tr>
              <a:tr h="1199500">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If I buy a video game </a:t>
                      </a:r>
                      <a:endParaRPr sz="1800" u="none" strike="noStrike" cap="none">
                        <a:latin typeface="Englebert"/>
                        <a:ea typeface="Englebert"/>
                        <a:cs typeface="Englebert"/>
                        <a:sym typeface="Englebert"/>
                      </a:endParaRPr>
                    </a:p>
                  </a:txBody>
                  <a:tcPr marL="91450" marR="91450" marT="45725" marB="45725"/>
                </a:tc>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The snack that I would otherwise have purchased with same amount of money	</a:t>
                      </a:r>
                      <a:endParaRPr sz="1800" u="none" strike="noStrike" cap="none">
                        <a:latin typeface="Englebert"/>
                        <a:ea typeface="Englebert"/>
                        <a:cs typeface="Englebert"/>
                        <a:sym typeface="Englebert"/>
                      </a:endParaRPr>
                    </a:p>
                  </a:txBody>
                  <a:tcPr marL="91450" marR="91450" marT="45725" marB="45725"/>
                </a:tc>
                <a:extLst>
                  <a:ext uri="{0D108BD9-81ED-4DB2-BD59-A6C34878D82A}">
                    <a16:rowId xmlns:a16="http://schemas.microsoft.com/office/drawing/2014/main" val="10002"/>
                  </a:ext>
                </a:extLst>
              </a:tr>
              <a:tr h="1559400">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If I spend all my money now </a:t>
                      </a:r>
                      <a:endParaRPr sz="1800" u="none" strike="noStrike" cap="none">
                        <a:latin typeface="Englebert"/>
                        <a:ea typeface="Englebert"/>
                        <a:cs typeface="Englebert"/>
                        <a:sym typeface="Englebert"/>
                      </a:endParaRPr>
                    </a:p>
                  </a:txBody>
                  <a:tcPr marL="91450" marR="91450" marT="45725" marB="45725"/>
                </a:tc>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I may not have the money I need in the future to go to college, buy a house or save a million dollars</a:t>
                      </a:r>
                      <a:endParaRPr sz="1800" u="none" strike="noStrike" cap="none">
                        <a:latin typeface="Englebert"/>
                        <a:ea typeface="Englebert"/>
                        <a:cs typeface="Englebert"/>
                        <a:sym typeface="Englebert"/>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p:nvPr/>
        </p:nvSpPr>
        <p:spPr>
          <a:xfrm>
            <a:off x="0" y="8725"/>
            <a:ext cx="9161400" cy="18159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txBox="1">
            <a:spLocks noGrp="1"/>
          </p:cNvSpPr>
          <p:nvPr>
            <p:ph type="title"/>
          </p:nvPr>
        </p:nvSpPr>
        <p:spPr>
          <a:xfrm>
            <a:off x="0" y="1960225"/>
            <a:ext cx="9144000" cy="1428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br>
              <a:rPr lang="en-US" sz="3950" i="0" u="none" strike="noStrike" cap="none">
                <a:solidFill>
                  <a:schemeClr val="dk1"/>
                </a:solidFill>
                <a:latin typeface="Spicy Rice"/>
                <a:ea typeface="Spicy Rice"/>
                <a:cs typeface="Spicy Rice"/>
                <a:sym typeface="Spicy Rice"/>
              </a:rPr>
            </a:br>
            <a:r>
              <a:rPr lang="en-US" sz="3950" i="0" u="none" strike="noStrike" cap="none">
                <a:solidFill>
                  <a:schemeClr val="dk1"/>
                </a:solidFill>
                <a:latin typeface="Spicy Rice"/>
                <a:ea typeface="Spicy Rice"/>
                <a:cs typeface="Spicy Rice"/>
                <a:sym typeface="Spicy Rice"/>
              </a:rPr>
              <a:t>Here is the classic Aesop’s Fable </a:t>
            </a:r>
            <a:br>
              <a:rPr lang="en-US" sz="3950" i="0" u="none" strike="noStrike" cap="none">
                <a:solidFill>
                  <a:schemeClr val="dk1"/>
                </a:solidFill>
                <a:latin typeface="Spicy Rice"/>
                <a:ea typeface="Spicy Rice"/>
                <a:cs typeface="Spicy Rice"/>
                <a:sym typeface="Spicy Rice"/>
              </a:rPr>
            </a:br>
            <a:r>
              <a:rPr lang="en-US" sz="3950" i="1" u="none" strike="noStrike" cap="none">
                <a:solidFill>
                  <a:schemeClr val="dk1"/>
                </a:solidFill>
                <a:latin typeface="Spicy Rice"/>
                <a:ea typeface="Spicy Rice"/>
                <a:cs typeface="Spicy Rice"/>
                <a:sym typeface="Spicy Rice"/>
              </a:rPr>
              <a:t>“</a:t>
            </a:r>
            <a:r>
              <a:rPr lang="en-US" sz="3950" i="1" u="sng" strike="noStrike" cap="none">
                <a:solidFill>
                  <a:schemeClr val="dk1"/>
                </a:solidFill>
                <a:latin typeface="Spicy Rice"/>
                <a:ea typeface="Spicy Rice"/>
                <a:cs typeface="Spicy Rice"/>
                <a:sym typeface="Spicy Rice"/>
              </a:rPr>
              <a:t>The Ant and the Grasshopper”</a:t>
            </a:r>
            <a:br>
              <a:rPr lang="en-US" sz="3950" i="0" u="none" strike="noStrike" cap="none">
                <a:solidFill>
                  <a:schemeClr val="dk1"/>
                </a:solidFill>
                <a:latin typeface="Spicy Rice"/>
                <a:ea typeface="Spicy Rice"/>
                <a:cs typeface="Spicy Rice"/>
                <a:sym typeface="Spicy Rice"/>
              </a:rPr>
            </a:br>
            <a:r>
              <a:rPr lang="en-US" sz="3950" i="0" u="none" strike="noStrike" cap="none">
                <a:solidFill>
                  <a:schemeClr val="dk1"/>
                </a:solidFill>
                <a:latin typeface="Spicy Rice"/>
                <a:ea typeface="Spicy Rice"/>
                <a:cs typeface="Spicy Rice"/>
                <a:sym typeface="Spicy Rice"/>
              </a:rPr>
              <a:t> </a:t>
            </a:r>
            <a:endParaRPr sz="3950" i="0" u="none" strike="noStrike" cap="none">
              <a:solidFill>
                <a:schemeClr val="dk1"/>
              </a:solidFill>
              <a:latin typeface="Spicy Rice"/>
              <a:ea typeface="Spicy Rice"/>
              <a:cs typeface="Spicy Rice"/>
              <a:sym typeface="Spicy Rice"/>
            </a:endParaRPr>
          </a:p>
        </p:txBody>
      </p:sp>
      <p:sp>
        <p:nvSpPr>
          <p:cNvPr id="133" name="Google Shape;133;p20"/>
          <p:cNvSpPr/>
          <p:nvPr/>
        </p:nvSpPr>
        <p:spPr>
          <a:xfrm>
            <a:off x="2360625" y="5864600"/>
            <a:ext cx="3962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4" name="Google Shape;134;p20" descr="WATCH MORE NURSERY RHYMES COLLECTION http://vid.io/xcym&#10;Watch the animation series of Aesops fables- &quot;The Ants and the Grasshopper&quot; &#10;To watch all Aesops fables http://www.youtube.com/watch?v=7S-WlOWnRIc&amp;list=PL2B48F21B556F3ED2&#10;&#10;The ants worked hard during the summer to ensure that they lived a good life in the winter. But the lazy grasshopper that sang his way through summer was left cold and without food in the winter.&#10;&#10;Download HooplaKidz App for iPhone/iPOD/iPAD&#10;http://bit.ly/applehooplakidzapp&#10;&#10;Download HooplaKidz App for Android Devices&#10;http://bit.ly/androidhooplakidzapp&#10;&#10;Download Hooplakidz Songs on iTunes:&#10;http://itunes.apple.com/us/album/hoopla-kidz/id439987868&#10;&#10;Become a Hooplakidz Fan on Facebook:&#10;http://www.facebook.com/hooplakidz" title="Aesop's Fables | The Ants and The Grasshopper | Hooplakidz">
            <a:hlinkClick r:id="rId3"/>
          </p:cNvPr>
          <p:cNvPicPr preferRelativeResize="0"/>
          <p:nvPr/>
        </p:nvPicPr>
        <p:blipFill>
          <a:blip r:embed="rId4">
            <a:alphaModFix/>
          </a:blip>
          <a:stretch>
            <a:fillRect/>
          </a:stretch>
        </p:blipFill>
        <p:spPr>
          <a:xfrm>
            <a:off x="3212881" y="3319150"/>
            <a:ext cx="5660770" cy="3184200"/>
          </a:xfrm>
          <a:prstGeom prst="rect">
            <a:avLst/>
          </a:prstGeom>
          <a:noFill/>
          <a:ln>
            <a:noFill/>
          </a:ln>
        </p:spPr>
      </p:pic>
      <p:sp>
        <p:nvSpPr>
          <p:cNvPr id="135" name="Google Shape;135;p20"/>
          <p:cNvSpPr txBox="1"/>
          <p:nvPr/>
        </p:nvSpPr>
        <p:spPr>
          <a:xfrm>
            <a:off x="340750" y="3623950"/>
            <a:ext cx="2521200" cy="291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Calibri"/>
              <a:buNone/>
            </a:pPr>
            <a:r>
              <a:rPr lang="en-US" sz="3550">
                <a:solidFill>
                  <a:schemeClr val="dk1"/>
                </a:solidFill>
                <a:latin typeface="Spicy Rice"/>
                <a:ea typeface="Spicy Rice"/>
                <a:cs typeface="Spicy Rice"/>
                <a:sym typeface="Spicy Rice"/>
              </a:rPr>
              <a:t>Be sure to listen to the moral at the end of the story!</a:t>
            </a:r>
            <a:endParaRPr sz="1000">
              <a:latin typeface="Spicy Rice"/>
              <a:ea typeface="Spicy Rice"/>
              <a:cs typeface="Spicy Rice"/>
              <a:sym typeface="Spicy Rice"/>
            </a:endParaRPr>
          </a:p>
        </p:txBody>
      </p:sp>
      <p:sp>
        <p:nvSpPr>
          <p:cNvPr id="136" name="Google Shape;136;p20"/>
          <p:cNvSpPr txBox="1"/>
          <p:nvPr/>
        </p:nvSpPr>
        <p:spPr>
          <a:xfrm>
            <a:off x="112150" y="39325"/>
            <a:ext cx="2521200" cy="175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Calibri"/>
              <a:buNone/>
            </a:pPr>
            <a:r>
              <a:rPr lang="en-US" sz="4400" b="1">
                <a:solidFill>
                  <a:schemeClr val="dk1"/>
                </a:solidFill>
                <a:latin typeface="Englebert"/>
                <a:ea typeface="Englebert"/>
                <a:cs typeface="Englebert"/>
                <a:sym typeface="Englebert"/>
              </a:rPr>
              <a:t>What is a FABLE?</a:t>
            </a:r>
            <a:endParaRPr/>
          </a:p>
        </p:txBody>
      </p:sp>
      <p:sp>
        <p:nvSpPr>
          <p:cNvPr id="137" name="Google Shape;137;p20"/>
          <p:cNvSpPr txBox="1"/>
          <p:nvPr/>
        </p:nvSpPr>
        <p:spPr>
          <a:xfrm>
            <a:off x="2269525" y="124600"/>
            <a:ext cx="6891900" cy="1600800"/>
          </a:xfrm>
          <a:prstGeom prst="rect">
            <a:avLst/>
          </a:prstGeom>
          <a:noFill/>
          <a:ln>
            <a:noFill/>
          </a:ln>
        </p:spPr>
        <p:txBody>
          <a:bodyPr spcFirstLastPara="1" wrap="square" lIns="91425" tIns="91425" rIns="91425" bIns="91425" anchor="t" anchorCtr="0">
            <a:spAutoFit/>
          </a:bodyPr>
          <a:lstStyle/>
          <a:p>
            <a:pPr marL="342900" lvl="0" indent="-285750" algn="l" rtl="0">
              <a:lnSpc>
                <a:spcPct val="100000"/>
              </a:lnSpc>
              <a:spcBef>
                <a:spcPts val="0"/>
              </a:spcBef>
              <a:spcAft>
                <a:spcPts val="0"/>
              </a:spcAft>
              <a:buClr>
                <a:schemeClr val="dk1"/>
              </a:buClr>
              <a:buSzPts val="2300"/>
              <a:buFont typeface="Englebert"/>
              <a:buChar char="•"/>
            </a:pPr>
            <a:r>
              <a:rPr lang="en-US" sz="2300" b="1">
                <a:solidFill>
                  <a:schemeClr val="dk1"/>
                </a:solidFill>
                <a:latin typeface="Englebert"/>
                <a:ea typeface="Englebert"/>
                <a:cs typeface="Englebert"/>
                <a:sym typeface="Englebert"/>
              </a:rPr>
              <a:t>A fable is a short story, often with animals as characters</a:t>
            </a:r>
            <a:endParaRPr sz="2300" b="1">
              <a:solidFill>
                <a:schemeClr val="dk1"/>
              </a:solidFill>
              <a:latin typeface="Englebert"/>
              <a:ea typeface="Englebert"/>
              <a:cs typeface="Englebert"/>
              <a:sym typeface="Englebert"/>
            </a:endParaRPr>
          </a:p>
          <a:p>
            <a:pPr marL="342900" lvl="0" indent="-285750" algn="l" rtl="0">
              <a:lnSpc>
                <a:spcPct val="100000"/>
              </a:lnSpc>
              <a:spcBef>
                <a:spcPts val="0"/>
              </a:spcBef>
              <a:spcAft>
                <a:spcPts val="0"/>
              </a:spcAft>
              <a:buClr>
                <a:schemeClr val="dk1"/>
              </a:buClr>
              <a:buSzPts val="2300"/>
              <a:buFont typeface="Englebert"/>
              <a:buChar char="•"/>
            </a:pPr>
            <a:r>
              <a:rPr lang="en-US" sz="2300" b="1">
                <a:solidFill>
                  <a:schemeClr val="dk1"/>
                </a:solidFill>
                <a:latin typeface="Englebert"/>
                <a:ea typeface="Englebert"/>
                <a:cs typeface="Englebert"/>
                <a:sym typeface="Englebert"/>
              </a:rPr>
              <a:t>It’s intended to teach a moral or lesson about life. </a:t>
            </a:r>
            <a:endParaRPr sz="2300" b="1">
              <a:solidFill>
                <a:schemeClr val="dk1"/>
              </a:solidFill>
              <a:latin typeface="Englebert"/>
              <a:ea typeface="Englebert"/>
              <a:cs typeface="Englebert"/>
              <a:sym typeface="Englebert"/>
            </a:endParaRPr>
          </a:p>
          <a:p>
            <a:pPr marL="342900" lvl="0" indent="-285750" algn="l" rtl="0">
              <a:lnSpc>
                <a:spcPct val="100000"/>
              </a:lnSpc>
              <a:spcBef>
                <a:spcPts val="0"/>
              </a:spcBef>
              <a:spcAft>
                <a:spcPts val="0"/>
              </a:spcAft>
              <a:buClr>
                <a:schemeClr val="dk1"/>
              </a:buClr>
              <a:buSzPts val="2300"/>
              <a:buFont typeface="Englebert"/>
              <a:buChar char="•"/>
            </a:pPr>
            <a:r>
              <a:rPr lang="en-US" sz="2300" b="1">
                <a:solidFill>
                  <a:schemeClr val="dk1"/>
                </a:solidFill>
                <a:latin typeface="Englebert"/>
                <a:ea typeface="Englebert"/>
                <a:cs typeface="Englebert"/>
                <a:sym typeface="Englebert"/>
              </a:rPr>
              <a:t>Fables are found worldwide and for centuries they have been handed down from one generation to another.</a:t>
            </a:r>
            <a:endParaRPr sz="2300">
              <a:solidFill>
                <a:schemeClr val="dk1"/>
              </a:solidFill>
              <a:latin typeface="Englebert"/>
              <a:ea typeface="Englebert"/>
              <a:cs typeface="Englebert"/>
              <a:sym typeface="Engleber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57200" y="12871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Englebert"/>
                <a:ea typeface="Englebert"/>
                <a:cs typeface="Englebert"/>
                <a:sym typeface="Englebert"/>
              </a:rPr>
              <a:t>What was moral to the fable?</a:t>
            </a:r>
            <a:endParaRPr sz="4400" b="1" i="0" u="none" strike="noStrike" cap="none">
              <a:solidFill>
                <a:schemeClr val="dk1"/>
              </a:solidFill>
              <a:latin typeface="Englebert"/>
              <a:ea typeface="Englebert"/>
              <a:cs typeface="Englebert"/>
              <a:sym typeface="Englebert"/>
            </a:endParaRPr>
          </a:p>
        </p:txBody>
      </p:sp>
      <p:sp>
        <p:nvSpPr>
          <p:cNvPr id="143" name="Google Shape;143;p21"/>
          <p:cNvSpPr txBox="1">
            <a:spLocks noGrp="1"/>
          </p:cNvSpPr>
          <p:nvPr>
            <p:ph type="body" idx="1"/>
          </p:nvPr>
        </p:nvSpPr>
        <p:spPr>
          <a:xfrm>
            <a:off x="4974225" y="1387600"/>
            <a:ext cx="3633600" cy="1705800"/>
          </a:xfrm>
          <a:prstGeom prst="rect">
            <a:avLst/>
          </a:prstGeom>
          <a:noFill/>
          <a:ln>
            <a:noFill/>
          </a:ln>
        </p:spPr>
        <p:txBody>
          <a:bodyPr spcFirstLastPara="1" wrap="square" lIns="91425" tIns="45700" rIns="91425" bIns="45700" anchor="t" anchorCtr="0">
            <a:noAutofit/>
          </a:bodyPr>
          <a:lstStyle/>
          <a:p>
            <a:pPr marL="342900" marR="0" lvl="0" indent="0" algn="l" rtl="0">
              <a:lnSpc>
                <a:spcPct val="90000"/>
              </a:lnSpc>
              <a:spcBef>
                <a:spcPts val="0"/>
              </a:spcBef>
              <a:spcAft>
                <a:spcPts val="0"/>
              </a:spcAft>
              <a:buNone/>
            </a:pPr>
            <a:r>
              <a:rPr lang="en-US" sz="2900" b="1" i="1" u="none" strike="noStrike" cap="none">
                <a:solidFill>
                  <a:srgbClr val="38761D"/>
                </a:solidFill>
                <a:latin typeface="Englebert"/>
                <a:ea typeface="Englebert"/>
                <a:cs typeface="Englebert"/>
                <a:sym typeface="Englebert"/>
              </a:rPr>
              <a:t>You must work hard and make the right choices to provide for your future.</a:t>
            </a:r>
            <a:endParaRPr sz="1100">
              <a:solidFill>
                <a:srgbClr val="38761D"/>
              </a:solidFill>
              <a:latin typeface="Englebert"/>
              <a:ea typeface="Englebert"/>
              <a:cs typeface="Englebert"/>
              <a:sym typeface="Englebert"/>
            </a:endParaRPr>
          </a:p>
          <a:p>
            <a:pPr marL="342900" marR="0" lvl="0" indent="-342900" algn="l" rtl="0">
              <a:lnSpc>
                <a:spcPct val="90000"/>
              </a:lnSpc>
              <a:spcBef>
                <a:spcPts val="640"/>
              </a:spcBef>
              <a:spcAft>
                <a:spcPts val="0"/>
              </a:spcAft>
              <a:buClr>
                <a:schemeClr val="dk1"/>
              </a:buClr>
              <a:buFont typeface="Arial"/>
              <a:buNone/>
            </a:pPr>
            <a:endParaRPr sz="2200" b="1" i="1" u="none" strike="noStrike" cap="none">
              <a:solidFill>
                <a:schemeClr val="dk1"/>
              </a:solidFill>
              <a:latin typeface="Englebert"/>
              <a:ea typeface="Englebert"/>
              <a:cs typeface="Englebert"/>
              <a:sym typeface="Englebert"/>
            </a:endParaRPr>
          </a:p>
          <a:p>
            <a:pPr marL="0" marR="0" lvl="0" indent="0" algn="l" rtl="0">
              <a:lnSpc>
                <a:spcPct val="90000"/>
              </a:lnSpc>
              <a:spcBef>
                <a:spcPts val="640"/>
              </a:spcBef>
              <a:spcAft>
                <a:spcPts val="0"/>
              </a:spcAft>
              <a:buNone/>
            </a:pPr>
            <a:endParaRPr sz="2200" b="1" i="1" u="none" strike="noStrike" cap="none">
              <a:solidFill>
                <a:schemeClr val="dk1"/>
              </a:solidFill>
              <a:latin typeface="Englebert"/>
              <a:ea typeface="Englebert"/>
              <a:cs typeface="Englebert"/>
              <a:sym typeface="Englebert"/>
            </a:endParaRPr>
          </a:p>
        </p:txBody>
      </p:sp>
      <p:pic>
        <p:nvPicPr>
          <p:cNvPr id="144" name="Google Shape;144;p21"/>
          <p:cNvPicPr preferRelativeResize="0"/>
          <p:nvPr/>
        </p:nvPicPr>
        <p:blipFill>
          <a:blip r:embed="rId3">
            <a:alphaModFix/>
          </a:blip>
          <a:stretch>
            <a:fillRect/>
          </a:stretch>
        </p:blipFill>
        <p:spPr>
          <a:xfrm>
            <a:off x="457200" y="1033052"/>
            <a:ext cx="4386501" cy="2998587"/>
          </a:xfrm>
          <a:prstGeom prst="rect">
            <a:avLst/>
          </a:prstGeom>
          <a:noFill/>
          <a:ln>
            <a:noFill/>
          </a:ln>
        </p:spPr>
      </p:pic>
      <p:sp>
        <p:nvSpPr>
          <p:cNvPr id="145" name="Google Shape;145;p21"/>
          <p:cNvSpPr txBox="1"/>
          <p:nvPr/>
        </p:nvSpPr>
        <p:spPr>
          <a:xfrm>
            <a:off x="120700" y="3819400"/>
            <a:ext cx="8715000" cy="1693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640"/>
              </a:spcBef>
              <a:spcAft>
                <a:spcPts val="0"/>
              </a:spcAft>
              <a:buNone/>
            </a:pPr>
            <a:r>
              <a:rPr lang="en-US" sz="3800" b="1" i="1">
                <a:solidFill>
                  <a:schemeClr val="dk1"/>
                </a:solidFill>
                <a:latin typeface="Englebert"/>
                <a:ea typeface="Englebert"/>
                <a:cs typeface="Englebert"/>
                <a:sym typeface="Englebert"/>
              </a:rPr>
              <a:t>How does this story relate to the financial choices you have to make today? </a:t>
            </a:r>
            <a:r>
              <a:rPr lang="en-US" sz="2200" b="1" i="1">
                <a:solidFill>
                  <a:schemeClr val="dk1"/>
                </a:solidFill>
                <a:latin typeface="Englebert"/>
                <a:ea typeface="Englebert"/>
                <a:cs typeface="Englebert"/>
                <a:sym typeface="Englebert"/>
              </a:rPr>
              <a:t>                                                                                 </a:t>
            </a:r>
            <a:endParaRPr sz="2200" b="1" i="1">
              <a:solidFill>
                <a:schemeClr val="dk1"/>
              </a:solidFill>
              <a:latin typeface="Englebert"/>
              <a:ea typeface="Englebert"/>
              <a:cs typeface="Englebert"/>
              <a:sym typeface="Englebert"/>
            </a:endParaRPr>
          </a:p>
          <a:p>
            <a:pPr marL="457200" lvl="0" indent="0" algn="l" rtl="0">
              <a:lnSpc>
                <a:spcPct val="90000"/>
              </a:lnSpc>
              <a:spcBef>
                <a:spcPts val="640"/>
              </a:spcBef>
              <a:spcAft>
                <a:spcPts val="0"/>
              </a:spcAft>
              <a:buNone/>
            </a:pPr>
            <a:endParaRPr sz="2700" b="1" i="1">
              <a:solidFill>
                <a:schemeClr val="dk1"/>
              </a:solidFill>
              <a:latin typeface="Englebert"/>
              <a:ea typeface="Englebert"/>
              <a:cs typeface="Englebert"/>
              <a:sym typeface="Englebert"/>
            </a:endParaRPr>
          </a:p>
        </p:txBody>
      </p:sp>
      <p:sp>
        <p:nvSpPr>
          <p:cNvPr id="146" name="Google Shape;146;p21"/>
          <p:cNvSpPr txBox="1"/>
          <p:nvPr/>
        </p:nvSpPr>
        <p:spPr>
          <a:xfrm>
            <a:off x="353350" y="5085950"/>
            <a:ext cx="8333400" cy="1963500"/>
          </a:xfrm>
          <a:prstGeom prst="rect">
            <a:avLst/>
          </a:prstGeom>
          <a:noFill/>
          <a:ln>
            <a:noFill/>
          </a:ln>
        </p:spPr>
        <p:txBody>
          <a:bodyPr spcFirstLastPara="1" wrap="square" lIns="91425" tIns="91425" rIns="91425" bIns="91425" anchor="t" anchorCtr="0">
            <a:spAutoFit/>
          </a:bodyPr>
          <a:lstStyle/>
          <a:p>
            <a:pPr marL="457200" lvl="0" indent="0" algn="l" rtl="0">
              <a:lnSpc>
                <a:spcPct val="90000"/>
              </a:lnSpc>
              <a:spcBef>
                <a:spcPts val="640"/>
              </a:spcBef>
              <a:spcAft>
                <a:spcPts val="0"/>
              </a:spcAft>
              <a:buClr>
                <a:schemeClr val="dk1"/>
              </a:buClr>
              <a:buSzPts val="1100"/>
              <a:buFont typeface="Arial"/>
              <a:buNone/>
            </a:pPr>
            <a:r>
              <a:rPr lang="en-US" sz="2600" b="1" i="1">
                <a:solidFill>
                  <a:srgbClr val="38761D"/>
                </a:solidFill>
                <a:latin typeface="Englebert"/>
                <a:ea typeface="Englebert"/>
                <a:cs typeface="Englebert"/>
                <a:sym typeface="Englebert"/>
              </a:rPr>
              <a:t>The money we earn and save and the choices we make now can help us to have the money we need in the future</a:t>
            </a:r>
            <a:r>
              <a:rPr lang="en-US" sz="2200" b="1" i="1">
                <a:solidFill>
                  <a:srgbClr val="38761D"/>
                </a:solidFill>
                <a:latin typeface="Englebert"/>
                <a:ea typeface="Englebert"/>
                <a:cs typeface="Englebert"/>
                <a:sym typeface="Englebert"/>
              </a:rPr>
              <a:t>.</a:t>
            </a:r>
            <a:endParaRPr sz="2200" b="1" i="1">
              <a:solidFill>
                <a:srgbClr val="38761D"/>
              </a:solidFill>
              <a:latin typeface="Englebert"/>
              <a:ea typeface="Englebert"/>
              <a:cs typeface="Englebert"/>
              <a:sym typeface="Englebert"/>
            </a:endParaRPr>
          </a:p>
          <a:p>
            <a:pPr marL="457200" lvl="0" indent="0" algn="l" rtl="0">
              <a:lnSpc>
                <a:spcPct val="90000"/>
              </a:lnSpc>
              <a:spcBef>
                <a:spcPts val="640"/>
              </a:spcBef>
              <a:spcAft>
                <a:spcPts val="0"/>
              </a:spcAft>
              <a:buClr>
                <a:schemeClr val="dk1"/>
              </a:buClr>
              <a:buSzPts val="1100"/>
              <a:buFont typeface="Arial"/>
              <a:buNone/>
            </a:pPr>
            <a:endParaRPr sz="2200" b="1" i="1">
              <a:solidFill>
                <a:srgbClr val="38761D"/>
              </a:solidFill>
              <a:latin typeface="Englebert"/>
              <a:ea typeface="Englebert"/>
              <a:cs typeface="Englebert"/>
              <a:sym typeface="Englebert"/>
            </a:endParaRPr>
          </a:p>
          <a:p>
            <a:pPr marL="0" lvl="0" indent="0" algn="l" rtl="0">
              <a:lnSpc>
                <a:spcPct val="90000"/>
              </a:lnSpc>
              <a:spcBef>
                <a:spcPts val="640"/>
              </a:spcBef>
              <a:spcAft>
                <a:spcPts val="0"/>
              </a:spcAft>
              <a:buClr>
                <a:schemeClr val="dk1"/>
              </a:buClr>
              <a:buSzPts val="1100"/>
              <a:buFont typeface="Arial"/>
              <a:buNone/>
            </a:pPr>
            <a:r>
              <a:rPr lang="en-US" sz="2700" b="1" i="1">
                <a:solidFill>
                  <a:schemeClr val="dk1"/>
                </a:solidFill>
                <a:latin typeface="Englebert"/>
                <a:ea typeface="Englebert"/>
                <a:cs typeface="Englebert"/>
                <a:sym typeface="Englebert"/>
              </a:rPr>
              <a:t>Let’s look at a modern “financial” version of this classic fable…</a:t>
            </a:r>
            <a:endParaRPr sz="2700" b="1" i="1">
              <a:solidFill>
                <a:schemeClr val="dk1"/>
              </a:solidFill>
              <a:latin typeface="Englebert"/>
              <a:ea typeface="Englebert"/>
              <a:cs typeface="Englebert"/>
              <a:sym typeface="Englebert"/>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2398</Words>
  <Application>Microsoft Macintosh PowerPoint</Application>
  <PresentationFormat>On-screen Show (4:3)</PresentationFormat>
  <Paragraphs>142</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Spicy Rice</vt:lpstr>
      <vt:lpstr>Calibri</vt:lpstr>
      <vt:lpstr>Englebert</vt:lpstr>
      <vt:lpstr>Office Theme</vt:lpstr>
      <vt:lpstr>PowerPoint Presentation</vt:lpstr>
      <vt:lpstr>PowerPoint Presentation</vt:lpstr>
      <vt:lpstr>Let’s check it out</vt:lpstr>
      <vt:lpstr> Grade 4: Investing in Tomorrow </vt:lpstr>
      <vt:lpstr>Vocabulary </vt:lpstr>
      <vt:lpstr>In Class Activity</vt:lpstr>
      <vt:lpstr>A Deeper look at: Opportunity Cost             *EVERY CHOICE YOU MAKE HAS CONSEQUENCES*   </vt:lpstr>
      <vt:lpstr> Here is the classic Aesop’s Fable  “The Ant and the Grasshopper”  </vt:lpstr>
      <vt:lpstr>What was moral to the fable?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I plan for my financial future? #1. We need to make smart decisions </vt:lpstr>
      <vt:lpstr>How can I plan for my financial future? #2. Open a savings account at one of our local banks</vt:lpstr>
      <vt:lpstr>PowerPoint Presentation</vt:lpstr>
      <vt:lpstr>How can I plan for my financial future? #3. Investing to create wealth for your future</vt:lpstr>
      <vt:lpstr>COMPOUND INTEREST</vt:lpstr>
      <vt:lpstr>How can I plan for my financial future? #3. Investing to create wealth for your future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1</cp:revision>
  <dcterms:modified xsi:type="dcterms:W3CDTF">2024-09-04T18:51:47Z</dcterms:modified>
</cp:coreProperties>
</file>